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480" r:id="rId3"/>
    <p:sldId id="551" r:id="rId4"/>
    <p:sldId id="553" r:id="rId5"/>
    <p:sldId id="555" r:id="rId6"/>
    <p:sldId id="554" r:id="rId7"/>
    <p:sldId id="556" r:id="rId8"/>
    <p:sldId id="525" r:id="rId9"/>
    <p:sldId id="561" r:id="rId10"/>
    <p:sldId id="560" r:id="rId11"/>
    <p:sldId id="562" r:id="rId12"/>
    <p:sldId id="565" r:id="rId13"/>
    <p:sldId id="573" r:id="rId14"/>
    <p:sldId id="566" r:id="rId15"/>
    <p:sldId id="574" r:id="rId16"/>
    <p:sldId id="568" r:id="rId17"/>
    <p:sldId id="569" r:id="rId18"/>
    <p:sldId id="571" r:id="rId19"/>
    <p:sldId id="572" r:id="rId20"/>
    <p:sldId id="567" r:id="rId21"/>
    <p:sldId id="563" r:id="rId22"/>
    <p:sldId id="289" r:id="rId23"/>
  </p:sldIdLst>
  <p:sldSz cx="12192000" cy="6858000"/>
  <p:notesSz cx="10002838" cy="6881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9510A81-88EB-4548-A427-95DBBAB08465}">
          <p14:sldIdLst>
            <p14:sldId id="256"/>
            <p14:sldId id="480"/>
            <p14:sldId id="551"/>
            <p14:sldId id="553"/>
            <p14:sldId id="555"/>
            <p14:sldId id="554"/>
            <p14:sldId id="556"/>
            <p14:sldId id="525"/>
            <p14:sldId id="561"/>
            <p14:sldId id="560"/>
            <p14:sldId id="562"/>
            <p14:sldId id="565"/>
            <p14:sldId id="573"/>
            <p14:sldId id="566"/>
            <p14:sldId id="574"/>
            <p14:sldId id="568"/>
            <p14:sldId id="569"/>
            <p14:sldId id="571"/>
            <p14:sldId id="572"/>
            <p14:sldId id="567"/>
            <p14:sldId id="563"/>
            <p14:sldId id="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0" autoAdjust="0"/>
    <p:restoredTop sz="58869" autoAdjust="0"/>
  </p:normalViewPr>
  <p:slideViewPr>
    <p:cSldViewPr snapToGrid="0" showGuides="1">
      <p:cViewPr varScale="1">
        <p:scale>
          <a:sx n="93" d="100"/>
          <a:sy n="93" d="100"/>
        </p:scale>
        <p:origin x="2792"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8" y="0"/>
            <a:ext cx="4334563" cy="345286"/>
          </a:xfrm>
          <a:prstGeom prst="rect">
            <a:avLst/>
          </a:prstGeom>
        </p:spPr>
        <p:txBody>
          <a:bodyPr vert="horz" lIns="96478" tIns="48239" rIns="96478" bIns="48239" rtlCol="0"/>
          <a:lstStyle>
            <a:lvl1pPr algn="l">
              <a:defRPr sz="1300"/>
            </a:lvl1pPr>
          </a:lstStyle>
          <a:p>
            <a:endParaRPr lang="nl-BE"/>
          </a:p>
        </p:txBody>
      </p:sp>
      <p:sp>
        <p:nvSpPr>
          <p:cNvPr id="3" name="Tijdelijke aanduiding voor datum 2"/>
          <p:cNvSpPr>
            <a:spLocks noGrp="1"/>
          </p:cNvSpPr>
          <p:nvPr>
            <p:ph type="dt" idx="1"/>
          </p:nvPr>
        </p:nvSpPr>
        <p:spPr>
          <a:xfrm>
            <a:off x="5665969" y="0"/>
            <a:ext cx="4334563" cy="345286"/>
          </a:xfrm>
          <a:prstGeom prst="rect">
            <a:avLst/>
          </a:prstGeom>
        </p:spPr>
        <p:txBody>
          <a:bodyPr vert="horz" lIns="96478" tIns="48239" rIns="96478" bIns="48239" rtlCol="0"/>
          <a:lstStyle>
            <a:lvl1pPr algn="r">
              <a:defRPr sz="1300"/>
            </a:lvl1pPr>
          </a:lstStyle>
          <a:p>
            <a:fld id="{3A110616-5839-4ADD-8AFB-BD60349FFB48}" type="datetimeFigureOut">
              <a:rPr lang="nl-BE" smtClean="0"/>
              <a:t>12/08/2023</a:t>
            </a:fld>
            <a:endParaRPr lang="nl-BE"/>
          </a:p>
        </p:txBody>
      </p:sp>
      <p:sp>
        <p:nvSpPr>
          <p:cNvPr id="4" name="Tijdelijke aanduiding voor dia-afbeelding 3"/>
          <p:cNvSpPr>
            <a:spLocks noGrp="1" noRot="1" noChangeAspect="1"/>
          </p:cNvSpPr>
          <p:nvPr>
            <p:ph type="sldImg" idx="2"/>
          </p:nvPr>
        </p:nvSpPr>
        <p:spPr>
          <a:xfrm>
            <a:off x="2938463" y="860425"/>
            <a:ext cx="4129087" cy="2322513"/>
          </a:xfrm>
          <a:prstGeom prst="rect">
            <a:avLst/>
          </a:prstGeom>
          <a:noFill/>
          <a:ln w="12700">
            <a:solidFill>
              <a:prstClr val="black"/>
            </a:solidFill>
          </a:ln>
        </p:spPr>
        <p:txBody>
          <a:bodyPr vert="horz" lIns="96478" tIns="48239" rIns="96478" bIns="48239" rtlCol="0" anchor="ctr"/>
          <a:lstStyle/>
          <a:p>
            <a:endParaRPr lang="nl-BE"/>
          </a:p>
        </p:txBody>
      </p:sp>
      <p:sp>
        <p:nvSpPr>
          <p:cNvPr id="5" name="Tijdelijke aanduiding voor notities 4"/>
          <p:cNvSpPr>
            <a:spLocks noGrp="1"/>
          </p:cNvSpPr>
          <p:nvPr>
            <p:ph type="body" sz="quarter" idx="3"/>
          </p:nvPr>
        </p:nvSpPr>
        <p:spPr>
          <a:xfrm>
            <a:off x="1000285" y="3311873"/>
            <a:ext cx="8002270" cy="2709714"/>
          </a:xfrm>
          <a:prstGeom prst="rect">
            <a:avLst/>
          </a:prstGeom>
        </p:spPr>
        <p:txBody>
          <a:bodyPr vert="horz" lIns="96478" tIns="48239" rIns="96478" bIns="4823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8" y="6536529"/>
            <a:ext cx="4334563" cy="345285"/>
          </a:xfrm>
          <a:prstGeom prst="rect">
            <a:avLst/>
          </a:prstGeom>
        </p:spPr>
        <p:txBody>
          <a:bodyPr vert="horz" lIns="96478" tIns="48239" rIns="96478" bIns="48239"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5665969" y="6536529"/>
            <a:ext cx="4334563" cy="345285"/>
          </a:xfrm>
          <a:prstGeom prst="rect">
            <a:avLst/>
          </a:prstGeom>
        </p:spPr>
        <p:txBody>
          <a:bodyPr vert="horz" lIns="96478" tIns="48239" rIns="96478" bIns="48239" rtlCol="0" anchor="b"/>
          <a:lstStyle>
            <a:lvl1pPr algn="r">
              <a:defRPr sz="1300"/>
            </a:lvl1pPr>
          </a:lstStyle>
          <a:p>
            <a:fld id="{2A1C996E-B989-4AB0-AD63-C64B73E7A56B}" type="slidenum">
              <a:rPr lang="nl-BE" smtClean="0"/>
              <a:t>‹nr.›</a:t>
            </a:fld>
            <a:endParaRPr lang="nl-BE"/>
          </a:p>
        </p:txBody>
      </p:sp>
    </p:spTree>
    <p:extLst>
      <p:ext uri="{BB962C8B-B14F-4D97-AF65-F5344CB8AC3E}">
        <p14:creationId xmlns:p14="http://schemas.microsoft.com/office/powerpoint/2010/main" val="228508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500" b="1" dirty="0"/>
          </a:p>
          <a:p>
            <a:endParaRPr lang="nl-BE" sz="1500" b="1"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1</a:t>
            </a:fld>
            <a:endParaRPr lang="nl-BE"/>
          </a:p>
        </p:txBody>
      </p:sp>
    </p:spTree>
    <p:extLst>
      <p:ext uri="{BB962C8B-B14F-4D97-AF65-F5344CB8AC3E}">
        <p14:creationId xmlns:p14="http://schemas.microsoft.com/office/powerpoint/2010/main" val="171569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184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11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28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296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672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42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073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156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829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87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a:t>
            </a:fld>
            <a:endParaRPr lang="nl-BE"/>
          </a:p>
        </p:txBody>
      </p:sp>
    </p:spTree>
    <p:extLst>
      <p:ext uri="{BB962C8B-B14F-4D97-AF65-F5344CB8AC3E}">
        <p14:creationId xmlns:p14="http://schemas.microsoft.com/office/powerpoint/2010/main" val="2735759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95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954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22</a:t>
            </a:fld>
            <a:endParaRPr lang="nl-BE"/>
          </a:p>
        </p:txBody>
      </p:sp>
    </p:spTree>
    <p:extLst>
      <p:ext uri="{BB962C8B-B14F-4D97-AF65-F5344CB8AC3E}">
        <p14:creationId xmlns:p14="http://schemas.microsoft.com/office/powerpoint/2010/main" val="336378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3</a:t>
            </a:fld>
            <a:endParaRPr lang="nl-BE"/>
          </a:p>
        </p:txBody>
      </p:sp>
    </p:spTree>
    <p:extLst>
      <p:ext uri="{BB962C8B-B14F-4D97-AF65-F5344CB8AC3E}">
        <p14:creationId xmlns:p14="http://schemas.microsoft.com/office/powerpoint/2010/main" val="42797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4</a:t>
            </a:fld>
            <a:endParaRPr lang="nl-BE"/>
          </a:p>
        </p:txBody>
      </p:sp>
    </p:spTree>
    <p:extLst>
      <p:ext uri="{BB962C8B-B14F-4D97-AF65-F5344CB8AC3E}">
        <p14:creationId xmlns:p14="http://schemas.microsoft.com/office/powerpoint/2010/main" val="95126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5</a:t>
            </a:fld>
            <a:endParaRPr lang="nl-BE"/>
          </a:p>
        </p:txBody>
      </p:sp>
    </p:spTree>
    <p:extLst>
      <p:ext uri="{BB962C8B-B14F-4D97-AF65-F5344CB8AC3E}">
        <p14:creationId xmlns:p14="http://schemas.microsoft.com/office/powerpoint/2010/main" val="123527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6</a:t>
            </a:fld>
            <a:endParaRPr lang="nl-BE"/>
          </a:p>
        </p:txBody>
      </p:sp>
    </p:spTree>
    <p:extLst>
      <p:ext uri="{BB962C8B-B14F-4D97-AF65-F5344CB8AC3E}">
        <p14:creationId xmlns:p14="http://schemas.microsoft.com/office/powerpoint/2010/main" val="117935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fld id="{2A1C996E-B989-4AB0-AD63-C64B73E7A56B}" type="slidenum">
              <a:rPr lang="nl-BE" smtClean="0"/>
              <a:t>7</a:t>
            </a:fld>
            <a:endParaRPr lang="nl-BE"/>
          </a:p>
        </p:txBody>
      </p:sp>
    </p:spTree>
    <p:extLst>
      <p:ext uri="{BB962C8B-B14F-4D97-AF65-F5344CB8AC3E}">
        <p14:creationId xmlns:p14="http://schemas.microsoft.com/office/powerpoint/2010/main" val="188838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10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Font typeface="Arial" panose="020B0604020202020204" pitchFamily="34" charset="0"/>
              <a:buNone/>
            </a:pPr>
            <a:endParaRPr lang="nl-BE" sz="1600"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C996E-B989-4AB0-AD63-C64B73E7A56B}" type="slidenum">
              <a:rPr kumimoji="0" lang="nl-B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89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A18E2-357D-47C1-A2FD-C0DC73837A7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3123958-7FDD-43C8-A3BE-FC0D2CDE4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240CB72-45D5-4E8B-9D64-8014AC4652CB}"/>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0A7E6A61-A658-4A93-BA78-949BEFEC2CE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0F60D17-869F-47D9-B7E4-48A3304DF2B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29291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FE775-ED2F-49FA-A6B7-4F25D15774C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95EC6FB-8156-4650-836E-DE466327A33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19308B-8D94-4AFF-A739-6996522F0939}"/>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80EB15FA-4812-4579-8666-1533FE8A950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307A2C-411F-4EF3-AA44-CEE66FBE319D}"/>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99161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647082-CA00-43B8-904D-6E0097E11C2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6244F28-8CCD-4AD6-B6BD-E00F550F661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C91A32-7679-40CF-AC67-5BE8C1B66192}"/>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7229AF41-7E6B-4CF0-87C2-84B33789B3A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A2D3E14-554E-45C9-8DDD-EABA427BDA86}"/>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40948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B7C6D-04D4-4B99-A1F5-6F0AD45406A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58327C9-902A-499E-A42F-F0E31D16C186}"/>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7CE8C51-A938-4D21-8131-21194D1024DC}"/>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11D3F8A3-4CF7-493E-8E37-3A9C58C36E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C3A5EE-0D6E-431B-8766-E69FF03FE79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42462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1C1C2-BB45-4D75-91E2-780EE5AE9C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38C4B8D-CC30-480C-B2BD-E12CB97A8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0F6F32F4-7304-4369-9B08-E753E9C1B06F}"/>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7008AC69-9D88-4115-9FAE-7607AB5F16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D7694A-286C-4BA1-B115-41AF421AC4A5}"/>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81430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FF440-6A98-474A-8AA9-1B833C7FE99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512E940-2DC7-4105-9CFB-411664E86CF6}"/>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D181952-D716-400E-83E7-8E99A834173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D455B52E-35A4-49AD-8DE7-915BE928C47C}"/>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6" name="Tijdelijke aanduiding voor voettekst 5">
            <a:extLst>
              <a:ext uri="{FF2B5EF4-FFF2-40B4-BE49-F238E27FC236}">
                <a16:creationId xmlns:a16="http://schemas.microsoft.com/office/drawing/2014/main" id="{9339952B-09E9-4016-9DD4-61800E5D688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76D6A97-F73A-4951-BB58-E26D1C4B69B9}"/>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3682385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26CB9-8F57-4BA6-A8A8-26DD4FFAB82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E80FDC7-21CF-455B-81A8-E0D72D5CDA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7F2AAAEA-ABD8-42D8-9309-A91875426AC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617C636-1AB3-4578-B38C-D01ADD67A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11637D02-451F-4AC5-88DE-73E9680E0366}"/>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FCABB2F-17F5-4662-8532-97CC68D527E8}"/>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8" name="Tijdelijke aanduiding voor voettekst 7">
            <a:extLst>
              <a:ext uri="{FF2B5EF4-FFF2-40B4-BE49-F238E27FC236}">
                <a16:creationId xmlns:a16="http://schemas.microsoft.com/office/drawing/2014/main" id="{891842E8-F942-40D6-A48D-76C01EEE7D1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3CB6E13-2845-4D55-A109-115B7A1C2311}"/>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45285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F42377-56DB-4DA4-9E25-9C4B681E613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7BB8BB4-1987-464C-BA92-CFD3A5AE3E19}"/>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4" name="Tijdelijke aanduiding voor voettekst 3">
            <a:extLst>
              <a:ext uri="{FF2B5EF4-FFF2-40B4-BE49-F238E27FC236}">
                <a16:creationId xmlns:a16="http://schemas.microsoft.com/office/drawing/2014/main" id="{37865645-3699-4E24-B712-CE109CC59E74}"/>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C90F2D9-C336-4E55-8381-B76A7150695F}"/>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1998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E1971D-B016-4E67-A365-EE5BC993D561}"/>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3" name="Tijdelijke aanduiding voor voettekst 2">
            <a:extLst>
              <a:ext uri="{FF2B5EF4-FFF2-40B4-BE49-F238E27FC236}">
                <a16:creationId xmlns:a16="http://schemas.microsoft.com/office/drawing/2014/main" id="{5B3C6C8D-9556-46B0-A98A-948EEA1E473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A9A1B22-9A0D-4098-92B4-1162717ADBF2}"/>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20714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323E8-EFAF-4C82-999F-C2C530BB975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D9F3F18-EDE0-4414-A716-EA40101B1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D618520-ED58-4B7B-8FAC-2AA7CCCDF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BBA86D6-C314-48FE-8652-64C9E0FC9A9F}"/>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6" name="Tijdelijke aanduiding voor voettekst 5">
            <a:extLst>
              <a:ext uri="{FF2B5EF4-FFF2-40B4-BE49-F238E27FC236}">
                <a16:creationId xmlns:a16="http://schemas.microsoft.com/office/drawing/2014/main" id="{16A8567B-1C64-4B31-8E45-9034B6CDB05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19FC0B4-B521-41C4-97B2-1D562E804AF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80442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EAE8C-4683-4BF7-9A76-B239E600ADD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4E36A39-299E-4DAA-B98D-FC55AB06D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D0D3467E-D4A6-4DB1-8029-4FECFC489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A8C671E-7ED9-45F8-8096-E28684630C2C}"/>
              </a:ext>
            </a:extLst>
          </p:cNvPr>
          <p:cNvSpPr>
            <a:spLocks noGrp="1"/>
          </p:cNvSpPr>
          <p:nvPr>
            <p:ph type="dt" sz="half" idx="10"/>
          </p:nvPr>
        </p:nvSpPr>
        <p:spPr/>
        <p:txBody>
          <a:bodyPr/>
          <a:lstStyle/>
          <a:p>
            <a:fld id="{681B7CA1-EC21-435A-869A-B9D8D74CBBC2}" type="datetimeFigureOut">
              <a:rPr lang="nl-BE" smtClean="0"/>
              <a:t>12/08/2023</a:t>
            </a:fld>
            <a:endParaRPr lang="nl-BE"/>
          </a:p>
        </p:txBody>
      </p:sp>
      <p:sp>
        <p:nvSpPr>
          <p:cNvPr id="6" name="Tijdelijke aanduiding voor voettekst 5">
            <a:extLst>
              <a:ext uri="{FF2B5EF4-FFF2-40B4-BE49-F238E27FC236}">
                <a16:creationId xmlns:a16="http://schemas.microsoft.com/office/drawing/2014/main" id="{520A1FDB-8358-44FF-9170-A11DA0E365A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926540-B598-4A35-BC5C-150742A15EA4}"/>
              </a:ext>
            </a:extLst>
          </p:cNvPr>
          <p:cNvSpPr>
            <a:spLocks noGrp="1"/>
          </p:cNvSpPr>
          <p:nvPr>
            <p:ph type="sldNum" sz="quarter" idx="12"/>
          </p:nvPr>
        </p:nvSpPr>
        <p:spPr/>
        <p:txBody>
          <a:bodyPr/>
          <a:lstStyle/>
          <a:p>
            <a:fld id="{6C584FF7-A4E8-48D8-8589-C0A983EAC027}" type="slidenum">
              <a:rPr lang="nl-BE" smtClean="0"/>
              <a:t>‹nr.›</a:t>
            </a:fld>
            <a:endParaRPr lang="nl-BE"/>
          </a:p>
        </p:txBody>
      </p:sp>
    </p:spTree>
    <p:extLst>
      <p:ext uri="{BB962C8B-B14F-4D97-AF65-F5344CB8AC3E}">
        <p14:creationId xmlns:p14="http://schemas.microsoft.com/office/powerpoint/2010/main" val="160866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F940DA5-B4E8-41C6-A564-53FCAFECF0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AC2389F-0B1B-449A-BB5D-E434848FE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A4BAE34-890C-40F5-A392-FC2ADAC44F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B7CA1-EC21-435A-869A-B9D8D74CBBC2}" type="datetimeFigureOut">
              <a:rPr lang="nl-BE" smtClean="0"/>
              <a:t>12/08/2023</a:t>
            </a:fld>
            <a:endParaRPr lang="nl-BE"/>
          </a:p>
        </p:txBody>
      </p:sp>
      <p:sp>
        <p:nvSpPr>
          <p:cNvPr id="5" name="Tijdelijke aanduiding voor voettekst 4">
            <a:extLst>
              <a:ext uri="{FF2B5EF4-FFF2-40B4-BE49-F238E27FC236}">
                <a16:creationId xmlns:a16="http://schemas.microsoft.com/office/drawing/2014/main" id="{7848E106-91EB-419B-AB00-15C4AEF9F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07D7AF1-CF87-4E7F-8014-CBE315119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84FF7-A4E8-48D8-8589-C0A983EAC027}" type="slidenum">
              <a:rPr lang="nl-BE" smtClean="0"/>
              <a:t>‹nr.›</a:t>
            </a:fld>
            <a:endParaRPr lang="nl-BE"/>
          </a:p>
        </p:txBody>
      </p:sp>
    </p:spTree>
    <p:extLst>
      <p:ext uri="{BB962C8B-B14F-4D97-AF65-F5344CB8AC3E}">
        <p14:creationId xmlns:p14="http://schemas.microsoft.com/office/powerpoint/2010/main" val="4263049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6000" b="-6000"/>
          </a:stretch>
        </a:blipFill>
        <a:effectLst/>
      </p:bgPr>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2CECB5A4-E78E-42BE-81F7-1AC310302E67}"/>
              </a:ext>
            </a:extLst>
          </p:cNvPr>
          <p:cNvSpPr txBox="1"/>
          <p:nvPr/>
        </p:nvSpPr>
        <p:spPr>
          <a:xfrm>
            <a:off x="4531484" y="172196"/>
            <a:ext cx="7660516" cy="1261884"/>
          </a:xfrm>
          <a:prstGeom prst="rect">
            <a:avLst/>
          </a:prstGeom>
          <a:noFill/>
        </p:spPr>
        <p:txBody>
          <a:bodyPr wrap="square" rtlCol="0">
            <a:spAutoFit/>
          </a:bodyPr>
          <a:lstStyle/>
          <a:p>
            <a:pPr algn="ctr"/>
            <a:r>
              <a:rPr lang="nl-BE" sz="4000" b="1" dirty="0">
                <a:solidFill>
                  <a:srgbClr val="002060"/>
                </a:solidFill>
              </a:rPr>
              <a:t>Evangelische</a:t>
            </a:r>
            <a:r>
              <a:rPr lang="nl-BE" sz="3600" b="1" dirty="0">
                <a:solidFill>
                  <a:srgbClr val="002060"/>
                </a:solidFill>
              </a:rPr>
              <a:t> Kerk Koekelare</a:t>
            </a:r>
          </a:p>
          <a:p>
            <a:pPr algn="ctr"/>
            <a:r>
              <a:rPr lang="nl-BE" sz="3600" b="1" dirty="0">
                <a:solidFill>
                  <a:srgbClr val="002060"/>
                </a:solidFill>
              </a:rPr>
              <a:t>Prediking zondag 13 augustus 2023</a:t>
            </a:r>
          </a:p>
        </p:txBody>
      </p:sp>
      <p:sp>
        <p:nvSpPr>
          <p:cNvPr id="3" name="Tekstvak 2">
            <a:extLst>
              <a:ext uri="{FF2B5EF4-FFF2-40B4-BE49-F238E27FC236}">
                <a16:creationId xmlns:a16="http://schemas.microsoft.com/office/drawing/2014/main" id="{C347A019-4F4D-4E8F-BE54-D58A4735C6A0}"/>
              </a:ext>
            </a:extLst>
          </p:cNvPr>
          <p:cNvSpPr txBox="1"/>
          <p:nvPr/>
        </p:nvSpPr>
        <p:spPr>
          <a:xfrm>
            <a:off x="398762" y="4501271"/>
            <a:ext cx="11264979" cy="1107996"/>
          </a:xfrm>
          <a:prstGeom prst="rect">
            <a:avLst/>
          </a:prstGeom>
          <a:noFill/>
        </p:spPr>
        <p:txBody>
          <a:bodyPr wrap="square" rtlCol="0">
            <a:spAutoFit/>
          </a:bodyPr>
          <a:lstStyle/>
          <a:p>
            <a:pPr algn="ctr"/>
            <a:r>
              <a:rPr lang="nl-NL" sz="6600" b="1" dirty="0">
                <a:solidFill>
                  <a:srgbClr val="7030A0"/>
                </a:solidFill>
              </a:rPr>
              <a:t>Het verbond tegen Israël</a:t>
            </a:r>
          </a:p>
        </p:txBody>
      </p:sp>
    </p:spTree>
    <p:extLst>
      <p:ext uri="{BB962C8B-B14F-4D97-AF65-F5344CB8AC3E}">
        <p14:creationId xmlns:p14="http://schemas.microsoft.com/office/powerpoint/2010/main" val="1021437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879977" y="89625"/>
            <a:ext cx="10342196"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islam verwacht zijn eigen Messias, de Iman Mahdi</a:t>
            </a:r>
            <a:endParaRPr lang="nl-NL" dirty="0">
              <a:solidFill>
                <a:srgbClr val="000000"/>
              </a:solidFill>
              <a:latin typeface="Calibri" panose="020F0502020204030204"/>
            </a:endParaRPr>
          </a:p>
        </p:txBody>
      </p:sp>
      <p:pic>
        <p:nvPicPr>
          <p:cNvPr id="10" name="Afbeelding 9" descr="Afbeelding met tekst, poster, grafische vormgeving, Vlieger&#10;&#10;Automatisch gegenereerde beschrijving">
            <a:extLst>
              <a:ext uri="{FF2B5EF4-FFF2-40B4-BE49-F238E27FC236}">
                <a16:creationId xmlns:a16="http://schemas.microsoft.com/office/drawing/2014/main" id="{46E9DC6C-B524-8F34-26C8-11599BC6B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14" y="859772"/>
            <a:ext cx="10180723" cy="5726657"/>
          </a:xfrm>
          <a:prstGeom prst="rect">
            <a:avLst/>
          </a:prstGeom>
        </p:spPr>
      </p:pic>
    </p:spTree>
    <p:extLst>
      <p:ext uri="{BB962C8B-B14F-4D97-AF65-F5344CB8AC3E}">
        <p14:creationId xmlns:p14="http://schemas.microsoft.com/office/powerpoint/2010/main" val="290656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879977" y="89625"/>
            <a:ext cx="10342196"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islam verwacht zijn eigen Messias, de Iman Mahdi</a:t>
            </a:r>
            <a:endParaRPr lang="nl-NL" dirty="0">
              <a:solidFill>
                <a:srgbClr val="000000"/>
              </a:solidFill>
              <a:latin typeface="Calibri" panose="020F0502020204030204"/>
            </a:endParaRPr>
          </a:p>
        </p:txBody>
      </p:sp>
      <p:pic>
        <p:nvPicPr>
          <p:cNvPr id="10" name="Afbeelding 9">
            <a:extLst>
              <a:ext uri="{FF2B5EF4-FFF2-40B4-BE49-F238E27FC236}">
                <a16:creationId xmlns:a16="http://schemas.microsoft.com/office/drawing/2014/main" id="{46E9DC6C-B524-8F34-26C8-11599BC6BF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7610" y="1629793"/>
            <a:ext cx="7406204" cy="4165990"/>
          </a:xfrm>
          <a:prstGeom prst="rect">
            <a:avLst/>
          </a:prstGeom>
        </p:spPr>
      </p:pic>
      <p:pic>
        <p:nvPicPr>
          <p:cNvPr id="2" name="Afbeelding 1">
            <a:extLst>
              <a:ext uri="{FF2B5EF4-FFF2-40B4-BE49-F238E27FC236}">
                <a16:creationId xmlns:a16="http://schemas.microsoft.com/office/drawing/2014/main" id="{91270BA7-9174-AF0B-C11C-1BB4ACD6B6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6941" y="820678"/>
            <a:ext cx="3748174" cy="5784220"/>
          </a:xfrm>
          <a:prstGeom prst="rect">
            <a:avLst/>
          </a:prstGeom>
        </p:spPr>
      </p:pic>
    </p:spTree>
    <p:extLst>
      <p:ext uri="{BB962C8B-B14F-4D97-AF65-F5344CB8AC3E}">
        <p14:creationId xmlns:p14="http://schemas.microsoft.com/office/powerpoint/2010/main" val="1036294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115597" y="274290"/>
            <a:ext cx="10342196" cy="5601533"/>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Bijbelse profetieën omtrent de antichrist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81C2A"/>
                </a:solidFill>
                <a:latin typeface="system-ui"/>
              </a:rPr>
              <a:t>De antichrist zal macht van de duivel ontvangen.</a:t>
            </a: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i="0" dirty="0">
              <a:solidFill>
                <a:srgbClr val="081C2A"/>
              </a:solidFill>
              <a:effectLst/>
              <a:latin typeface="system-ui"/>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b="1" i="1" dirty="0">
                <a:solidFill>
                  <a:srgbClr val="0070C0"/>
                </a:solidFill>
                <a:latin typeface="Calibri" panose="020F0502020204030204"/>
              </a:rPr>
              <a:t>Openbaring 13:4,7</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 [HSV] </a:t>
            </a:r>
          </a:p>
          <a:p>
            <a:pPr marR="0" lvl="0" algn="just" defTabSz="914400" rtl="0" eaLnBrk="1" fontAlgn="auto" latinLnBrk="0" hangingPunct="1">
              <a:lnSpc>
                <a:spcPct val="100000"/>
              </a:lnSpc>
              <a:spcBef>
                <a:spcPts val="0"/>
              </a:spcBef>
              <a:spcAft>
                <a:spcPts val="0"/>
              </a:spcAft>
              <a:buClrTx/>
              <a:buSzTx/>
              <a:tabLst/>
              <a:defRPr/>
            </a:pPr>
            <a:r>
              <a:rPr lang="nl-BE" sz="2800" i="1" dirty="0">
                <a:solidFill>
                  <a:srgbClr val="0070C0"/>
                </a:solidFill>
                <a:latin typeface="Calibri" panose="020F0502020204030204"/>
              </a:rPr>
              <a:t>[4] En zij aanbaden de </a:t>
            </a:r>
            <a:r>
              <a:rPr lang="nl-BE" sz="2800" b="1" i="1" dirty="0">
                <a:solidFill>
                  <a:srgbClr val="0070C0"/>
                </a:solidFill>
                <a:latin typeface="Calibri" panose="020F0502020204030204"/>
              </a:rPr>
              <a:t>draak</a:t>
            </a:r>
            <a:r>
              <a:rPr lang="nl-BE" sz="2800" i="1" dirty="0">
                <a:solidFill>
                  <a:srgbClr val="0070C0"/>
                </a:solidFill>
                <a:latin typeface="Calibri" panose="020F0502020204030204"/>
              </a:rPr>
              <a:t>, </a:t>
            </a:r>
            <a:r>
              <a:rPr lang="nl-BE" sz="2800" b="1" i="1" dirty="0">
                <a:solidFill>
                  <a:srgbClr val="0070C0"/>
                </a:solidFill>
                <a:latin typeface="Calibri" panose="020F0502020204030204"/>
              </a:rPr>
              <a:t>omdat hij aan het beest macht gegeven had</a:t>
            </a:r>
            <a:r>
              <a:rPr lang="nl-BE" sz="2800" i="1" dirty="0">
                <a:solidFill>
                  <a:srgbClr val="0070C0"/>
                </a:solidFill>
                <a:latin typeface="Calibri" panose="020F0502020204030204"/>
              </a:rPr>
              <a:t>. En zij aanbaden het beest en zeiden: Wie is aan dit beest gelijk? En wie kan er oorlog tegen voeren?</a:t>
            </a:r>
          </a:p>
          <a:p>
            <a:pPr marR="0" lvl="0" algn="just" defTabSz="914400" rtl="0" eaLnBrk="1" fontAlgn="auto" latinLnBrk="0" hangingPunct="1">
              <a:lnSpc>
                <a:spcPct val="100000"/>
              </a:lnSpc>
              <a:spcBef>
                <a:spcPts val="0"/>
              </a:spcBef>
              <a:spcAft>
                <a:spcPts val="0"/>
              </a:spcAft>
              <a:buClrTx/>
              <a:buSzTx/>
              <a:tabLst/>
              <a:defRPr/>
            </a:pPr>
            <a:endParaRPr kumimoji="0" lang="nl-BE" sz="280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[7] En het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beest</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 werd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macht</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 gegeven om oorlog te voeren tegen de heiligen en om hen te overwinnen,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en hem werd macht gegeven over ELKE stam, taal en volk</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NL" sz="2400" b="0" i="0" dirty="0">
              <a:solidFill>
                <a:srgbClr val="081C2A"/>
              </a:solidFill>
              <a:effectLst/>
              <a:latin typeface="system-ui"/>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dirty="0">
              <a:solidFill>
                <a:srgbClr val="081C2A"/>
              </a:solidFill>
              <a:latin typeface="system-ui"/>
            </a:endParaRPr>
          </a:p>
        </p:txBody>
      </p:sp>
    </p:spTree>
    <p:extLst>
      <p:ext uri="{BB962C8B-B14F-4D97-AF65-F5344CB8AC3E}">
        <p14:creationId xmlns:p14="http://schemas.microsoft.com/office/powerpoint/2010/main" val="27195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115597" y="274290"/>
            <a:ext cx="10342196" cy="5601533"/>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Bijbelse profetieën omtrent de antichrist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81C2A"/>
                </a:solidFill>
                <a:latin typeface="system-ui"/>
              </a:rPr>
              <a:t>De antichrist zal macht van de duivel ontvangen.</a:t>
            </a: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i="0" dirty="0">
              <a:solidFill>
                <a:srgbClr val="081C2A"/>
              </a:solidFill>
              <a:effectLst/>
              <a:latin typeface="system-ui"/>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b="1" i="1" dirty="0">
                <a:solidFill>
                  <a:srgbClr val="0070C0"/>
                </a:solidFill>
                <a:latin typeface="Calibri" panose="020F0502020204030204"/>
              </a:rPr>
              <a:t>Openbaring 13:4,7</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 [HSV] </a:t>
            </a:r>
          </a:p>
          <a:p>
            <a:pPr marR="0" lvl="0" algn="just" defTabSz="914400" rtl="0" eaLnBrk="1" fontAlgn="auto" latinLnBrk="0" hangingPunct="1">
              <a:lnSpc>
                <a:spcPct val="100000"/>
              </a:lnSpc>
              <a:spcBef>
                <a:spcPts val="0"/>
              </a:spcBef>
              <a:spcAft>
                <a:spcPts val="0"/>
              </a:spcAft>
              <a:buClrTx/>
              <a:buSzTx/>
              <a:tabLst/>
              <a:defRPr/>
            </a:pPr>
            <a:r>
              <a:rPr lang="nl-BE" sz="2800" i="1" dirty="0">
                <a:solidFill>
                  <a:srgbClr val="0070C0"/>
                </a:solidFill>
                <a:latin typeface="Calibri" panose="020F0502020204030204"/>
              </a:rPr>
              <a:t>[4] En zij aanbaden de </a:t>
            </a:r>
            <a:r>
              <a:rPr lang="nl-BE" sz="2800" b="1" i="1" dirty="0">
                <a:solidFill>
                  <a:srgbClr val="0070C0"/>
                </a:solidFill>
                <a:latin typeface="Calibri" panose="020F0502020204030204"/>
              </a:rPr>
              <a:t>draak</a:t>
            </a:r>
            <a:r>
              <a:rPr lang="nl-BE" sz="2800" i="1" dirty="0">
                <a:solidFill>
                  <a:srgbClr val="0070C0"/>
                </a:solidFill>
                <a:latin typeface="Calibri" panose="020F0502020204030204"/>
              </a:rPr>
              <a:t>, </a:t>
            </a:r>
            <a:r>
              <a:rPr lang="nl-BE" sz="2800" b="1" i="1" dirty="0">
                <a:solidFill>
                  <a:srgbClr val="0070C0"/>
                </a:solidFill>
                <a:latin typeface="Calibri" panose="020F0502020204030204"/>
              </a:rPr>
              <a:t>omdat hij aan het beest macht gegeven had</a:t>
            </a:r>
            <a:r>
              <a:rPr lang="nl-BE" sz="2800" i="1" dirty="0">
                <a:solidFill>
                  <a:srgbClr val="0070C0"/>
                </a:solidFill>
                <a:latin typeface="Calibri" panose="020F0502020204030204"/>
              </a:rPr>
              <a:t>. En zij aanbaden het beest en zeiden: Wie is aan dit beest gelijk? En wie kan er oorlog tegen voeren?</a:t>
            </a:r>
          </a:p>
          <a:p>
            <a:pPr marR="0" lvl="0" algn="just" defTabSz="914400" rtl="0" eaLnBrk="1" fontAlgn="auto" latinLnBrk="0" hangingPunct="1">
              <a:lnSpc>
                <a:spcPct val="100000"/>
              </a:lnSpc>
              <a:spcBef>
                <a:spcPts val="0"/>
              </a:spcBef>
              <a:spcAft>
                <a:spcPts val="0"/>
              </a:spcAft>
              <a:buClrTx/>
              <a:buSzTx/>
              <a:tabLst/>
              <a:defRPr/>
            </a:pPr>
            <a:endParaRPr kumimoji="0" lang="nl-BE" sz="280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[7] En het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beest</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 werd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macht</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 gegeven om oorlog te voeren tegen de heiligen en om hen te overwinnen,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en hem werd macht gegeven over ELKE stam, taal en volk</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NL" sz="2400" b="0" i="0" dirty="0">
              <a:solidFill>
                <a:srgbClr val="081C2A"/>
              </a:solidFill>
              <a:effectLst/>
              <a:latin typeface="system-ui"/>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dirty="0">
              <a:solidFill>
                <a:srgbClr val="081C2A"/>
              </a:solidFill>
              <a:latin typeface="system-ui"/>
            </a:endParaRPr>
          </a:p>
        </p:txBody>
      </p:sp>
    </p:spTree>
    <p:extLst>
      <p:ext uri="{BB962C8B-B14F-4D97-AF65-F5344CB8AC3E}">
        <p14:creationId xmlns:p14="http://schemas.microsoft.com/office/powerpoint/2010/main" val="21225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088097" y="168207"/>
            <a:ext cx="10342196" cy="5047536"/>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Bijbelse profetieën omtrent de antichrist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400" dirty="0">
                <a:solidFill>
                  <a:srgbClr val="081C2A"/>
                </a:solidFill>
                <a:latin typeface="system-ui"/>
              </a:rPr>
              <a:t>De antichrist zal niet slechts </a:t>
            </a:r>
            <a:r>
              <a:rPr lang="nl-NL" sz="2400" b="1" dirty="0">
                <a:solidFill>
                  <a:srgbClr val="081C2A"/>
                </a:solidFill>
                <a:latin typeface="system-ui"/>
              </a:rPr>
              <a:t>alleenheerser</a:t>
            </a:r>
            <a:r>
              <a:rPr lang="nl-NL" sz="2400" dirty="0">
                <a:solidFill>
                  <a:srgbClr val="081C2A"/>
                </a:solidFill>
                <a:latin typeface="system-ui"/>
              </a:rPr>
              <a:t> over de aarde zijn, maar hij zal ook </a:t>
            </a:r>
            <a:r>
              <a:rPr lang="nl-NL" sz="2400" b="1" dirty="0">
                <a:solidFill>
                  <a:srgbClr val="081C2A"/>
                </a:solidFill>
                <a:latin typeface="system-ui"/>
              </a:rPr>
              <a:t>door alle volkeren aanbeden</a:t>
            </a:r>
            <a:r>
              <a:rPr lang="nl-NL" sz="2400" dirty="0">
                <a:solidFill>
                  <a:srgbClr val="081C2A"/>
                </a:solidFill>
                <a:latin typeface="system-ui"/>
              </a:rPr>
              <a:t> worden. De antichrist duldt geen tegenspraak of andersdenkenden. </a:t>
            </a: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solidFill>
                <a:srgbClr val="081C2A"/>
              </a:solidFill>
              <a:latin typeface="system-ui"/>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2800" b="1" i="1" dirty="0">
                <a:solidFill>
                  <a:srgbClr val="0070C0"/>
                </a:solidFill>
                <a:latin typeface="Calibri" panose="020F0502020204030204"/>
              </a:rPr>
              <a:t>Openbaring 13:15</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 [HSV] </a:t>
            </a:r>
          </a:p>
          <a:p>
            <a:pPr marR="0" lvl="0" algn="just" defTabSz="914400" rtl="0" eaLnBrk="1" fontAlgn="auto" latinLnBrk="0" hangingPunct="1">
              <a:lnSpc>
                <a:spcPct val="100000"/>
              </a:lnSpc>
              <a:spcBef>
                <a:spcPts val="0"/>
              </a:spcBef>
              <a:spcAft>
                <a:spcPts val="0"/>
              </a:spcAft>
              <a:buClrTx/>
              <a:buSzTx/>
              <a:tabLst/>
              <a:defRPr/>
            </a:pPr>
            <a:r>
              <a:rPr lang="nl-BE" sz="2800" i="1" dirty="0">
                <a:solidFill>
                  <a:srgbClr val="0070C0"/>
                </a:solidFill>
                <a:latin typeface="Calibri" panose="020F0502020204030204"/>
              </a:rPr>
              <a:t>[15] En hem werd macht gegeven om een geest te geven aan het beeld van het beest, </a:t>
            </a:r>
            <a:r>
              <a:rPr lang="nl-BE" sz="2800" b="1" i="1" dirty="0">
                <a:solidFill>
                  <a:srgbClr val="C00000"/>
                </a:solidFill>
                <a:latin typeface="Calibri" panose="020F0502020204030204"/>
              </a:rPr>
              <a:t>opdat het beeld van het beest zelfs zou spreken</a:t>
            </a:r>
            <a:r>
              <a:rPr lang="nl-BE" sz="2800" i="1" dirty="0">
                <a:solidFill>
                  <a:srgbClr val="0070C0"/>
                </a:solidFill>
                <a:latin typeface="Calibri" panose="020F0502020204030204"/>
              </a:rPr>
              <a:t>, en zou maken </a:t>
            </a:r>
            <a:r>
              <a:rPr lang="nl-BE" sz="2800" b="1" i="1" dirty="0">
                <a:solidFill>
                  <a:srgbClr val="0070C0"/>
                </a:solidFill>
                <a:latin typeface="Calibri" panose="020F0502020204030204"/>
              </a:rPr>
              <a:t>dat allen die het beeld van het beest niet zouden aanbidden, gedood zouden worden</a:t>
            </a:r>
            <a:r>
              <a:rPr lang="nl-BE" sz="2800" i="1" dirty="0">
                <a:solidFill>
                  <a:srgbClr val="0070C0"/>
                </a:solidFill>
                <a:latin typeface="Calibri" panose="020F0502020204030204"/>
              </a:rPr>
              <a:t>.</a:t>
            </a:r>
          </a:p>
          <a:p>
            <a:pPr marR="0" lvl="0" algn="just" defTabSz="914400" rtl="0" eaLnBrk="1" fontAlgn="auto" latinLnBrk="0" hangingPunct="1">
              <a:lnSpc>
                <a:spcPct val="100000"/>
              </a:lnSpc>
              <a:spcBef>
                <a:spcPts val="0"/>
              </a:spcBef>
              <a:spcAft>
                <a:spcPts val="0"/>
              </a:spcAft>
              <a:buClrTx/>
              <a:buSzTx/>
              <a:tabLst/>
              <a:defRPr/>
            </a:pPr>
            <a:endParaRPr lang="nl-NL" sz="2800" dirty="0">
              <a:solidFill>
                <a:srgbClr val="081C2A"/>
              </a:solidFill>
              <a:latin typeface="system-ui"/>
            </a:endParaRPr>
          </a:p>
        </p:txBody>
      </p:sp>
    </p:spTree>
    <p:extLst>
      <p:ext uri="{BB962C8B-B14F-4D97-AF65-F5344CB8AC3E}">
        <p14:creationId xmlns:p14="http://schemas.microsoft.com/office/powerpoint/2010/main" val="2846205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220006" y="33905"/>
            <a:ext cx="11859699"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Het beeld van </a:t>
            </a:r>
            <a:r>
              <a:rPr lang="nl-BE" sz="3200" b="1" dirty="0">
                <a:solidFill>
                  <a:srgbClr val="C00000"/>
                </a:solidFill>
                <a:latin typeface="Calibri" panose="020F0502020204030204"/>
              </a:rPr>
              <a:t>het beest zal spreken? Dialoog met </a:t>
            </a:r>
            <a:r>
              <a:rPr lang="nl-BE" sz="3200" b="1" dirty="0" err="1">
                <a:solidFill>
                  <a:srgbClr val="C00000"/>
                </a:solidFill>
                <a:latin typeface="Calibri" panose="020F0502020204030204"/>
              </a:rPr>
              <a:t>Ameca</a:t>
            </a:r>
            <a:r>
              <a:rPr lang="nl-BE" sz="3200" b="1" dirty="0">
                <a:solidFill>
                  <a:srgbClr val="C00000"/>
                </a:solidFill>
                <a:latin typeface="Calibri" panose="020F0502020204030204"/>
              </a:rPr>
              <a:t> (2023) </a:t>
            </a:r>
            <a:endPar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Ameca_conversation">
            <a:hlinkClick r:id="" action="ppaction://media"/>
            <a:extLst>
              <a:ext uri="{FF2B5EF4-FFF2-40B4-BE49-F238E27FC236}">
                <a16:creationId xmlns:a16="http://schemas.microsoft.com/office/drawing/2014/main" id="{75A4E1B5-EEB6-BF72-6499-B4B5DB3EEE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3772" y="647792"/>
            <a:ext cx="10924674" cy="6145129"/>
          </a:xfrm>
          <a:prstGeom prst="rect">
            <a:avLst/>
          </a:prstGeom>
        </p:spPr>
      </p:pic>
    </p:spTree>
    <p:extLst>
      <p:ext uri="{BB962C8B-B14F-4D97-AF65-F5344CB8AC3E}">
        <p14:creationId xmlns:p14="http://schemas.microsoft.com/office/powerpoint/2010/main" val="397812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58160" y="89625"/>
            <a:ext cx="9783391"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Wereldraad van kerken (World Council of </a:t>
            </a:r>
            <a:r>
              <a:rPr kumimoji="0" lang="nl-BE" sz="3200" b="1" i="0" u="none" strike="noStrike" kern="1200" cap="none" spc="0" normalizeH="0" baseline="0" noProof="0" dirty="0" err="1">
                <a:ln>
                  <a:noFill/>
                </a:ln>
                <a:solidFill>
                  <a:srgbClr val="C00000"/>
                </a:solidFill>
                <a:effectLst/>
                <a:uLnTx/>
                <a:uFillTx/>
                <a:latin typeface="Calibri" panose="020F0502020204030204"/>
                <a:ea typeface="+mn-ea"/>
                <a:cs typeface="+mn-cs"/>
              </a:rPr>
              <a:t>Churches</a:t>
            </a: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lang="nl-NL" dirty="0">
              <a:solidFill>
                <a:srgbClr val="000000"/>
              </a:solidFill>
              <a:latin typeface="Calibri" panose="020F0502020204030204"/>
            </a:endParaRPr>
          </a:p>
        </p:txBody>
      </p:sp>
      <p:pic>
        <p:nvPicPr>
          <p:cNvPr id="2" name="Afbeelding 1">
            <a:extLst>
              <a:ext uri="{FF2B5EF4-FFF2-40B4-BE49-F238E27FC236}">
                <a16:creationId xmlns:a16="http://schemas.microsoft.com/office/drawing/2014/main" id="{91270BA7-9174-AF0B-C11C-1BB4ACD6B6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5079" y="877817"/>
            <a:ext cx="10472108" cy="5890558"/>
          </a:xfrm>
          <a:prstGeom prst="rect">
            <a:avLst/>
          </a:prstGeom>
        </p:spPr>
      </p:pic>
    </p:spTree>
    <p:extLst>
      <p:ext uri="{BB962C8B-B14F-4D97-AF65-F5344CB8AC3E}">
        <p14:creationId xmlns:p14="http://schemas.microsoft.com/office/powerpoint/2010/main" val="48771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58160" y="89625"/>
            <a:ext cx="9783391"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Wereldraad van kerken (World Council of </a:t>
            </a:r>
            <a:r>
              <a:rPr kumimoji="0" lang="nl-BE" sz="3200" b="1" i="0" u="none" strike="noStrike" kern="1200" cap="none" spc="0" normalizeH="0" baseline="0" noProof="0" dirty="0" err="1">
                <a:ln>
                  <a:noFill/>
                </a:ln>
                <a:solidFill>
                  <a:srgbClr val="C00000"/>
                </a:solidFill>
                <a:effectLst/>
                <a:uLnTx/>
                <a:uFillTx/>
                <a:latin typeface="Calibri" panose="020F0502020204030204"/>
                <a:ea typeface="+mn-ea"/>
                <a:cs typeface="+mn-cs"/>
              </a:rPr>
              <a:t>Churches</a:t>
            </a: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lang="nl-NL" dirty="0">
              <a:solidFill>
                <a:srgbClr val="000000"/>
              </a:solidFill>
              <a:latin typeface="Calibri" panose="020F0502020204030204"/>
            </a:endParaRPr>
          </a:p>
        </p:txBody>
      </p:sp>
      <p:pic>
        <p:nvPicPr>
          <p:cNvPr id="2" name="Afbeelding 1">
            <a:extLst>
              <a:ext uri="{FF2B5EF4-FFF2-40B4-BE49-F238E27FC236}">
                <a16:creationId xmlns:a16="http://schemas.microsoft.com/office/drawing/2014/main" id="{91270BA7-9174-AF0B-C11C-1BB4ACD6B6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2552" y="2910460"/>
            <a:ext cx="10472108" cy="3750323"/>
          </a:xfrm>
          <a:prstGeom prst="rect">
            <a:avLst/>
          </a:prstGeom>
        </p:spPr>
      </p:pic>
      <p:pic>
        <p:nvPicPr>
          <p:cNvPr id="4" name="Afbeelding 3">
            <a:extLst>
              <a:ext uri="{FF2B5EF4-FFF2-40B4-BE49-F238E27FC236}">
                <a16:creationId xmlns:a16="http://schemas.microsoft.com/office/drawing/2014/main" id="{8A90CA40-F6BA-97CD-F92B-5C554EE62E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68739" y="827279"/>
            <a:ext cx="6819640" cy="1880180"/>
          </a:xfrm>
          <a:prstGeom prst="rect">
            <a:avLst/>
          </a:prstGeom>
        </p:spPr>
      </p:pic>
    </p:spTree>
    <p:extLst>
      <p:ext uri="{BB962C8B-B14F-4D97-AF65-F5344CB8AC3E}">
        <p14:creationId xmlns:p14="http://schemas.microsoft.com/office/powerpoint/2010/main" val="408729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58160" y="89625"/>
            <a:ext cx="9783391"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Wereldraad van kerken (World Council of </a:t>
            </a:r>
            <a:r>
              <a:rPr kumimoji="0" lang="nl-BE" sz="3200" b="1" i="0" u="none" strike="noStrike" kern="1200" cap="none" spc="0" normalizeH="0" baseline="0" noProof="0" dirty="0" err="1">
                <a:ln>
                  <a:noFill/>
                </a:ln>
                <a:solidFill>
                  <a:srgbClr val="C00000"/>
                </a:solidFill>
                <a:effectLst/>
                <a:uLnTx/>
                <a:uFillTx/>
                <a:latin typeface="Calibri" panose="020F0502020204030204"/>
                <a:ea typeface="+mn-ea"/>
                <a:cs typeface="+mn-cs"/>
              </a:rPr>
              <a:t>Churches</a:t>
            </a: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lang="nl-NL" dirty="0">
              <a:solidFill>
                <a:srgbClr val="000000"/>
              </a:solidFill>
              <a:latin typeface="Calibri" panose="020F0502020204030204"/>
            </a:endParaRPr>
          </a:p>
        </p:txBody>
      </p:sp>
      <p:pic>
        <p:nvPicPr>
          <p:cNvPr id="2" name="Afbeelding 1">
            <a:extLst>
              <a:ext uri="{FF2B5EF4-FFF2-40B4-BE49-F238E27FC236}">
                <a16:creationId xmlns:a16="http://schemas.microsoft.com/office/drawing/2014/main" id="{91270BA7-9174-AF0B-C11C-1BB4ACD6B6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9093" y="827278"/>
            <a:ext cx="9433813" cy="5865702"/>
          </a:xfrm>
          <a:prstGeom prst="rect">
            <a:avLst/>
          </a:prstGeom>
        </p:spPr>
      </p:pic>
    </p:spTree>
    <p:extLst>
      <p:ext uri="{BB962C8B-B14F-4D97-AF65-F5344CB8AC3E}">
        <p14:creationId xmlns:p14="http://schemas.microsoft.com/office/powerpoint/2010/main" val="347555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375038" y="130876"/>
            <a:ext cx="9783391"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verzoening tussen Rome en de islam</a:t>
            </a:r>
            <a:endParaRPr lang="nl-NL" dirty="0">
              <a:solidFill>
                <a:srgbClr val="000000"/>
              </a:solidFill>
              <a:latin typeface="Calibri" panose="020F0502020204030204"/>
            </a:endParaRPr>
          </a:p>
        </p:txBody>
      </p:sp>
      <p:pic>
        <p:nvPicPr>
          <p:cNvPr id="2" name="Afbeelding 1">
            <a:extLst>
              <a:ext uri="{FF2B5EF4-FFF2-40B4-BE49-F238E27FC236}">
                <a16:creationId xmlns:a16="http://schemas.microsoft.com/office/drawing/2014/main" id="{91270BA7-9174-AF0B-C11C-1BB4ACD6B6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981" y="1425421"/>
            <a:ext cx="5983019" cy="4494115"/>
          </a:xfrm>
          <a:prstGeom prst="rect">
            <a:avLst/>
          </a:prstGeom>
        </p:spPr>
      </p:pic>
      <p:pic>
        <p:nvPicPr>
          <p:cNvPr id="4" name="Afbeelding 3">
            <a:extLst>
              <a:ext uri="{FF2B5EF4-FFF2-40B4-BE49-F238E27FC236}">
                <a16:creationId xmlns:a16="http://schemas.microsoft.com/office/drawing/2014/main" id="{AA7126CA-3C23-D063-349F-BAEDFDEDFF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59400" y="1723027"/>
            <a:ext cx="5976825" cy="4004005"/>
          </a:xfrm>
          <a:prstGeom prst="rect">
            <a:avLst/>
          </a:prstGeom>
        </p:spPr>
      </p:pic>
    </p:spTree>
    <p:extLst>
      <p:ext uri="{BB962C8B-B14F-4D97-AF65-F5344CB8AC3E}">
        <p14:creationId xmlns:p14="http://schemas.microsoft.com/office/powerpoint/2010/main" val="56810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06786" y="199626"/>
            <a:ext cx="10342196" cy="6247864"/>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belofte van God in Genesis</a:t>
            </a:r>
          </a:p>
          <a:p>
            <a:pPr algn="just"/>
            <a:endParaRPr lang="nl-NL" dirty="0">
              <a:solidFill>
                <a:srgbClr val="000000"/>
              </a:solidFill>
            </a:endParaRPr>
          </a:p>
          <a:p>
            <a:pPr marL="285750" indent="-285750" algn="just">
              <a:buFont typeface="Arial" panose="020B0604020202020204" pitchFamily="34" charset="0"/>
              <a:buChar char="•"/>
            </a:pPr>
            <a:r>
              <a:rPr lang="nl-NL" sz="2400" dirty="0">
                <a:solidFill>
                  <a:srgbClr val="000000"/>
                </a:solidFill>
              </a:rPr>
              <a:t>De belofte van God aan </a:t>
            </a:r>
            <a:r>
              <a:rPr lang="nl-NL" sz="2400" b="1" dirty="0">
                <a:solidFill>
                  <a:srgbClr val="000000"/>
                </a:solidFill>
              </a:rPr>
              <a:t>Abraham</a:t>
            </a:r>
            <a:r>
              <a:rPr lang="nl-NL" sz="2400" dirty="0">
                <a:solidFill>
                  <a:srgbClr val="000000"/>
                </a:solidFill>
              </a:rPr>
              <a:t>:</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Genesis 12:3 [HSV] </a:t>
            </a:r>
          </a:p>
          <a:p>
            <a:pPr algn="just"/>
            <a:r>
              <a:rPr lang="nl-BE" sz="2800" i="1" dirty="0">
                <a:solidFill>
                  <a:srgbClr val="0070C0"/>
                </a:solidFill>
              </a:rPr>
              <a:t>[3] Ik zal zegenen wie u zegenen, en wie u vervloekt, zal Ik vervloeken; en in u zullen </a:t>
            </a:r>
            <a:r>
              <a:rPr lang="nl-BE" sz="2800" b="1" i="1" dirty="0">
                <a:solidFill>
                  <a:srgbClr val="0070C0"/>
                </a:solidFill>
              </a:rPr>
              <a:t>alle geslachten van de aardbodem </a:t>
            </a:r>
            <a:r>
              <a:rPr lang="nl-BE" sz="2800" i="1" dirty="0">
                <a:solidFill>
                  <a:srgbClr val="0070C0"/>
                </a:solidFill>
              </a:rPr>
              <a:t>gezegend worden.</a:t>
            </a:r>
          </a:p>
          <a:p>
            <a:pPr algn="just"/>
            <a:endParaRPr lang="nl-BE" sz="2400" i="1" dirty="0">
              <a:solidFill>
                <a:srgbClr val="0070C0"/>
              </a:solidFill>
            </a:endParaRPr>
          </a:p>
          <a:p>
            <a:pPr marL="285750" indent="-285750" algn="just">
              <a:buFont typeface="Arial" panose="020B0604020202020204" pitchFamily="34" charset="0"/>
              <a:buChar char="•"/>
            </a:pPr>
            <a:r>
              <a:rPr lang="nl-NL" sz="2400" dirty="0">
                <a:solidFill>
                  <a:srgbClr val="000000"/>
                </a:solidFill>
              </a:rPr>
              <a:t>De belofte van God aan </a:t>
            </a:r>
            <a:r>
              <a:rPr lang="nl-NL" sz="2400" b="1" dirty="0">
                <a:solidFill>
                  <a:srgbClr val="000000"/>
                </a:solidFill>
              </a:rPr>
              <a:t>Jakob</a:t>
            </a:r>
            <a:r>
              <a:rPr lang="nl-NL" sz="2400" dirty="0">
                <a:solidFill>
                  <a:srgbClr val="000000"/>
                </a:solidFill>
              </a:rPr>
              <a:t>:</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Genesis 27:29 [HSV] </a:t>
            </a:r>
          </a:p>
          <a:p>
            <a:pPr algn="just"/>
            <a:r>
              <a:rPr lang="nl-BE" sz="2800" i="1" dirty="0">
                <a:solidFill>
                  <a:srgbClr val="0070C0"/>
                </a:solidFill>
              </a:rPr>
              <a:t>[29] </a:t>
            </a:r>
            <a:r>
              <a:rPr lang="nl-BE" sz="2800" b="1" i="1" dirty="0">
                <a:solidFill>
                  <a:srgbClr val="0070C0"/>
                </a:solidFill>
              </a:rPr>
              <a:t>Volken</a:t>
            </a:r>
            <a:r>
              <a:rPr lang="nl-BE" sz="2800" i="1" dirty="0">
                <a:solidFill>
                  <a:srgbClr val="0070C0"/>
                </a:solidFill>
              </a:rPr>
              <a:t> zullen je dienen, </a:t>
            </a:r>
            <a:r>
              <a:rPr lang="nl-BE" sz="2800" b="1" i="1" dirty="0">
                <a:solidFill>
                  <a:srgbClr val="0070C0"/>
                </a:solidFill>
              </a:rPr>
              <a:t>naties</a:t>
            </a:r>
            <a:r>
              <a:rPr lang="nl-BE" sz="2800" i="1" dirty="0">
                <a:solidFill>
                  <a:srgbClr val="0070C0"/>
                </a:solidFill>
              </a:rPr>
              <a:t> zullen zich voor je buigen. Wees heerser over je broers, de zonen van je moeder zullen zich voor je buigen. Vervloekt moet zijn wie jou vervloekt, en gezegend wie jou zegent!</a:t>
            </a:r>
            <a:endParaRPr lang="nl-NL" sz="2800" dirty="0">
              <a:solidFill>
                <a:srgbClr val="000000"/>
              </a:solidFill>
            </a:endParaRPr>
          </a:p>
          <a:p>
            <a:pPr algn="just"/>
            <a:endParaRPr lang="nl-NL" dirty="0">
              <a:solidFill>
                <a:srgbClr val="000000"/>
              </a:solidFill>
            </a:endParaRPr>
          </a:p>
        </p:txBody>
      </p:sp>
    </p:spTree>
    <p:extLst>
      <p:ext uri="{BB962C8B-B14F-4D97-AF65-F5344CB8AC3E}">
        <p14:creationId xmlns:p14="http://schemas.microsoft.com/office/powerpoint/2010/main" val="1927267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811272" y="13750"/>
            <a:ext cx="10694647" cy="1415772"/>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3200" b="1" dirty="0">
                <a:solidFill>
                  <a:srgbClr val="C00000"/>
                </a:solidFill>
                <a:latin typeface="Calibri" panose="020F0502020204030204"/>
              </a:rPr>
              <a:t>Synagoge, kerk en moskee op één plaats</a:t>
            </a:r>
            <a:endPar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solidFill>
                  <a:srgbClr val="081C2A"/>
                </a:solidFill>
                <a:latin typeface="system-ui"/>
              </a:rPr>
              <a:t>De joden in de Verenigde Arabische Emiraten (VAE) krijgen een officieel erkende synagoge. Die wordt gevestigd in het ‘</a:t>
            </a:r>
            <a:r>
              <a:rPr lang="nl-NL" dirty="0" err="1">
                <a:solidFill>
                  <a:srgbClr val="081C2A"/>
                </a:solidFill>
                <a:latin typeface="system-ui"/>
              </a:rPr>
              <a:t>Abrahamitisch</a:t>
            </a:r>
            <a:r>
              <a:rPr lang="nl-NL" dirty="0">
                <a:solidFill>
                  <a:srgbClr val="081C2A"/>
                </a:solidFill>
                <a:latin typeface="system-ui"/>
              </a:rPr>
              <a:t> Gezinshuis’, een complex in </a:t>
            </a:r>
            <a:r>
              <a:rPr lang="nl-NL" b="1" dirty="0">
                <a:solidFill>
                  <a:srgbClr val="081C2A"/>
                </a:solidFill>
                <a:latin typeface="system-ui"/>
              </a:rPr>
              <a:t>Abu Dhabi</a:t>
            </a:r>
            <a:r>
              <a:rPr lang="nl-NL" dirty="0">
                <a:solidFill>
                  <a:srgbClr val="081C2A"/>
                </a:solidFill>
                <a:latin typeface="system-ui"/>
              </a:rPr>
              <a:t>, waarin behalve de synagoge ook een moskee en een kerk komen.</a:t>
            </a:r>
          </a:p>
        </p:txBody>
      </p:sp>
      <p:pic>
        <p:nvPicPr>
          <p:cNvPr id="4" name="Afbeelding 3" descr="Afbeelding met tekst, schermopname, water, boom&#10;&#10;Automatisch gegenereerde beschrijving">
            <a:extLst>
              <a:ext uri="{FF2B5EF4-FFF2-40B4-BE49-F238E27FC236}">
                <a16:creationId xmlns:a16="http://schemas.microsoft.com/office/drawing/2014/main" id="{08427288-D9DE-EEB4-DD7B-C5A954F44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125" y="1473857"/>
            <a:ext cx="7651150" cy="5384143"/>
          </a:xfrm>
          <a:prstGeom prst="rect">
            <a:avLst/>
          </a:prstGeom>
        </p:spPr>
      </p:pic>
    </p:spTree>
    <p:extLst>
      <p:ext uri="{BB962C8B-B14F-4D97-AF65-F5344CB8AC3E}">
        <p14:creationId xmlns:p14="http://schemas.microsoft.com/office/powerpoint/2010/main" val="483892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136222" y="274290"/>
            <a:ext cx="10342196" cy="5539978"/>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Laat je niet misleiden en houd de ogen gericht op Christus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1 Johannes 4:1-4 [HSV]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[1] Geliefden, geloof niet elke geest, maar beproef de geesten of zij uit God zijn; want er zijn veel valse profeten in de wereld uitgegaan.</a:t>
            </a:r>
          </a:p>
          <a:p>
            <a:pPr marL="0" marR="0" lvl="0" indent="0" algn="just" defTabSz="914400" rtl="0" eaLnBrk="1" fontAlgn="auto" latinLnBrk="0" hangingPunct="1">
              <a:lnSpc>
                <a:spcPct val="100000"/>
              </a:lnSpc>
              <a:spcBef>
                <a:spcPts val="0"/>
              </a:spcBef>
              <a:spcAft>
                <a:spcPts val="0"/>
              </a:spcAft>
              <a:buClrTx/>
              <a:buSzTx/>
              <a:buFontTx/>
              <a:buNone/>
              <a:tabLst/>
              <a:defRPr/>
            </a:pPr>
            <a:r>
              <a:rPr lang="nl-BE" sz="2800" i="1" dirty="0">
                <a:solidFill>
                  <a:srgbClr val="0070C0"/>
                </a:solidFill>
                <a:latin typeface="Calibri" panose="020F0502020204030204"/>
              </a:rPr>
              <a:t>[2] Hieraan leert u de Geest van God kennen: </a:t>
            </a:r>
            <a:r>
              <a:rPr lang="nl-BE" sz="2800" b="1" i="1" dirty="0">
                <a:solidFill>
                  <a:srgbClr val="0070C0"/>
                </a:solidFill>
                <a:latin typeface="Calibri" panose="020F0502020204030204"/>
              </a:rPr>
              <a:t>elke geest die belijdt dat Jezus Christus in het vlees gekomen is, is uit God</a:t>
            </a:r>
            <a:r>
              <a:rPr lang="nl-BE" sz="2800" i="1" dirty="0">
                <a:solidFill>
                  <a:srgbClr val="0070C0"/>
                </a:solidFill>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en elke geest die niet belijdt dat Jezus Christus in het vlees gekomen is, is niet uit God; </a:t>
            </a:r>
            <a:r>
              <a:rPr lang="nl-BE" sz="2800" b="1" i="1" dirty="0">
                <a:solidFill>
                  <a:srgbClr val="0070C0"/>
                </a:solidFill>
                <a:latin typeface="Calibri" panose="020F0502020204030204"/>
              </a:rPr>
              <a:t>maar dat is de geest van de antichrist, waarvan u gehoord hebt dat hij komt, en die nu al in de wereld 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[4] Lieve kinderen, u bent uit G</a:t>
            </a:r>
            <a:r>
              <a:rPr lang="nl-BE" sz="2800" i="1" dirty="0" err="1">
                <a:solidFill>
                  <a:srgbClr val="0070C0"/>
                </a:solidFill>
                <a:latin typeface="Calibri" panose="020F0502020204030204"/>
              </a:rPr>
              <a:t>od</a:t>
            </a:r>
            <a:r>
              <a:rPr lang="nl-BE" sz="2800" i="1" dirty="0">
                <a:solidFill>
                  <a:srgbClr val="0070C0"/>
                </a:solidFill>
                <a:latin typeface="Calibri" panose="020F0502020204030204"/>
              </a:rPr>
              <a:t> en u hebt hen overwonnen, want Hij Die in u is, is groter dan hij die in de wereld 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l-BE" sz="24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37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4F028B9-A231-4D80-BCEF-F0EFED176957}"/>
              </a:ext>
            </a:extLst>
          </p:cNvPr>
          <p:cNvSpPr txBox="1"/>
          <p:nvPr/>
        </p:nvSpPr>
        <p:spPr>
          <a:xfrm>
            <a:off x="646268" y="5981741"/>
            <a:ext cx="10697793" cy="523220"/>
          </a:xfrm>
          <a:prstGeom prst="rect">
            <a:avLst/>
          </a:prstGeom>
          <a:solidFill>
            <a:schemeClr val="bg1">
              <a:alpha val="20000"/>
            </a:schemeClr>
          </a:solidFill>
        </p:spPr>
        <p:txBody>
          <a:bodyPr wrap="square" rtlCol="0">
            <a:spAutoFit/>
          </a:bodyPr>
          <a:lstStyle/>
          <a:p>
            <a:pPr algn="ctr"/>
            <a:r>
              <a:rPr lang="nl-NL" sz="2800" b="1" dirty="0">
                <a:solidFill>
                  <a:srgbClr val="FFFF99"/>
                </a:solidFill>
              </a:rPr>
              <a:t>Begrijp, als volgeling van Jezus, waarom Israël cruciaal is!</a:t>
            </a:r>
            <a:endParaRPr lang="nl-BE" sz="2800" b="1" dirty="0">
              <a:solidFill>
                <a:srgbClr val="FFFF99"/>
              </a:solidFill>
            </a:endParaRPr>
          </a:p>
        </p:txBody>
      </p:sp>
    </p:spTree>
    <p:extLst>
      <p:ext uri="{BB962C8B-B14F-4D97-AF65-F5344CB8AC3E}">
        <p14:creationId xmlns:p14="http://schemas.microsoft.com/office/powerpoint/2010/main" val="88452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172410" y="330255"/>
            <a:ext cx="10342196" cy="4154984"/>
          </a:xfrm>
          <a:prstGeom prst="rect">
            <a:avLst/>
          </a:prstGeom>
          <a:solidFill>
            <a:schemeClr val="bg1">
              <a:alpha val="95000"/>
            </a:schemeClr>
          </a:solidFill>
        </p:spPr>
        <p:txBody>
          <a:bodyPr wrap="square" rtlCol="0">
            <a:spAutoFit/>
          </a:bodyPr>
          <a:lstStyle/>
          <a:p>
            <a:pPr algn="ctr"/>
            <a:r>
              <a:rPr lang="nl-BE" sz="3200" b="1" dirty="0">
                <a:solidFill>
                  <a:srgbClr val="C00000"/>
                </a:solidFill>
              </a:rPr>
              <a:t>Een verbond TEGEN Israël</a:t>
            </a:r>
          </a:p>
          <a:p>
            <a:pPr algn="ctr"/>
            <a:endParaRPr lang="nl-NL" dirty="0">
              <a:solidFill>
                <a:srgbClr val="000000"/>
              </a:solidFill>
            </a:endParaRPr>
          </a:p>
          <a:p>
            <a:pPr marL="285750" indent="-285750" algn="just">
              <a:buFont typeface="Arial" panose="020B0604020202020204" pitchFamily="34" charset="0"/>
              <a:buChar char="•"/>
            </a:pPr>
            <a:endParaRPr lang="nl-NL" dirty="0">
              <a:solidFill>
                <a:srgbClr val="000000"/>
              </a:solidFill>
            </a:endParaRPr>
          </a:p>
          <a:p>
            <a:pPr marL="285750" indent="-285750" algn="just">
              <a:buFont typeface="Arial" panose="020B0604020202020204" pitchFamily="34" charset="0"/>
              <a:buChar char="•"/>
            </a:pPr>
            <a:r>
              <a:rPr lang="nl-NL" sz="2400" dirty="0">
                <a:solidFill>
                  <a:srgbClr val="000000"/>
                </a:solidFill>
              </a:rPr>
              <a:t>De profetie over de vernietiging van </a:t>
            </a:r>
            <a:r>
              <a:rPr lang="nl-NL" sz="2400" b="1" dirty="0">
                <a:solidFill>
                  <a:srgbClr val="000000"/>
                </a:solidFill>
              </a:rPr>
              <a:t>satan</a:t>
            </a:r>
            <a:r>
              <a:rPr lang="nl-NL" sz="2400" dirty="0">
                <a:solidFill>
                  <a:srgbClr val="000000"/>
                </a:solidFill>
              </a:rPr>
              <a:t>:</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800" b="1" i="1" dirty="0">
                <a:solidFill>
                  <a:srgbClr val="0070C0"/>
                </a:solidFill>
              </a:rPr>
              <a:t>Genesis 3:15 [HSV] </a:t>
            </a:r>
          </a:p>
          <a:p>
            <a:pPr algn="just"/>
            <a:r>
              <a:rPr lang="nl-BE" sz="2800" i="1" dirty="0">
                <a:solidFill>
                  <a:srgbClr val="0070C0"/>
                </a:solidFill>
              </a:rPr>
              <a:t>[15] En Ik zal vijandschap teweegbrengen tussen u en de vrouw, en tussen uw nageslacht en </a:t>
            </a:r>
            <a:r>
              <a:rPr lang="nl-BE" sz="2800" b="1" i="1" dirty="0">
                <a:solidFill>
                  <a:srgbClr val="0070C0"/>
                </a:solidFill>
              </a:rPr>
              <a:t>haar Nageslacht</a:t>
            </a:r>
            <a:r>
              <a:rPr lang="nl-BE" sz="2800" i="1" dirty="0">
                <a:solidFill>
                  <a:srgbClr val="0070C0"/>
                </a:solidFill>
              </a:rPr>
              <a:t>; </a:t>
            </a:r>
            <a:r>
              <a:rPr lang="nl-BE" sz="2800" b="1" i="1" dirty="0">
                <a:solidFill>
                  <a:srgbClr val="0070C0"/>
                </a:solidFill>
              </a:rPr>
              <a:t>Dat zal u de kop vermorzelen</a:t>
            </a:r>
            <a:r>
              <a:rPr lang="nl-BE" sz="2800" i="1" dirty="0">
                <a:solidFill>
                  <a:srgbClr val="0070C0"/>
                </a:solidFill>
              </a:rPr>
              <a:t>, en u zult Het de hiel vermorzelen.</a:t>
            </a:r>
          </a:p>
          <a:p>
            <a:pPr algn="just"/>
            <a:endParaRPr lang="nl-BE" sz="2400" i="1" dirty="0">
              <a:solidFill>
                <a:srgbClr val="0070C0"/>
              </a:solidFill>
            </a:endParaRPr>
          </a:p>
          <a:p>
            <a:pPr algn="just"/>
            <a:endParaRPr lang="nl-NL" dirty="0">
              <a:solidFill>
                <a:srgbClr val="000000"/>
              </a:solidFill>
            </a:endParaRPr>
          </a:p>
        </p:txBody>
      </p:sp>
    </p:spTree>
    <p:extLst>
      <p:ext uri="{BB962C8B-B14F-4D97-AF65-F5344CB8AC3E}">
        <p14:creationId xmlns:p14="http://schemas.microsoft.com/office/powerpoint/2010/main" val="306741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48037" y="89623"/>
            <a:ext cx="10342196" cy="5970865"/>
          </a:xfrm>
          <a:prstGeom prst="rect">
            <a:avLst/>
          </a:prstGeom>
          <a:solidFill>
            <a:schemeClr val="bg1">
              <a:alpha val="95000"/>
            </a:schemeClr>
          </a:solidFill>
        </p:spPr>
        <p:txBody>
          <a:bodyPr wrap="square" rtlCol="0">
            <a:spAutoFit/>
          </a:bodyPr>
          <a:lstStyle/>
          <a:p>
            <a:pPr algn="ctr"/>
            <a:r>
              <a:rPr lang="nl-BE" sz="3200" b="1" dirty="0">
                <a:solidFill>
                  <a:srgbClr val="C00000"/>
                </a:solidFill>
              </a:rPr>
              <a:t>Wie behoort tot het verbond TEGEN Israël?</a:t>
            </a:r>
          </a:p>
          <a:p>
            <a:pPr algn="ctr"/>
            <a:endParaRPr lang="nl-NL" dirty="0">
              <a:solidFill>
                <a:srgbClr val="000000"/>
              </a:solidFill>
            </a:endParaRPr>
          </a:p>
          <a:p>
            <a:pPr marL="285750" indent="-285750" algn="just">
              <a:buFont typeface="Arial" panose="020B0604020202020204" pitchFamily="34" charset="0"/>
              <a:buChar char="•"/>
            </a:pPr>
            <a:r>
              <a:rPr lang="nl-NL" sz="2000" dirty="0">
                <a:solidFill>
                  <a:srgbClr val="000000"/>
                </a:solidFill>
              </a:rPr>
              <a:t>Het verbond tegen Israël is o.a. gevormd door de nakomelingen van </a:t>
            </a:r>
            <a:r>
              <a:rPr lang="nl-NL" sz="2000" b="1" dirty="0">
                <a:solidFill>
                  <a:srgbClr val="000000"/>
                </a:solidFill>
              </a:rPr>
              <a:t>Lot</a:t>
            </a:r>
            <a:r>
              <a:rPr lang="nl-NL" sz="2000" dirty="0">
                <a:solidFill>
                  <a:srgbClr val="000000"/>
                </a:solidFill>
              </a:rPr>
              <a:t>, </a:t>
            </a:r>
            <a:r>
              <a:rPr lang="nl-NL" sz="2000" b="1" dirty="0">
                <a:solidFill>
                  <a:srgbClr val="000000"/>
                </a:solidFill>
              </a:rPr>
              <a:t>Hagar</a:t>
            </a:r>
            <a:r>
              <a:rPr lang="nl-NL" sz="2000" dirty="0">
                <a:solidFill>
                  <a:srgbClr val="000000"/>
                </a:solidFill>
              </a:rPr>
              <a:t>, </a:t>
            </a:r>
            <a:r>
              <a:rPr lang="nl-NL" sz="2000" b="1" dirty="0">
                <a:solidFill>
                  <a:srgbClr val="000000"/>
                </a:solidFill>
              </a:rPr>
              <a:t>Ismaël</a:t>
            </a:r>
            <a:r>
              <a:rPr lang="nl-NL" sz="2000" dirty="0">
                <a:solidFill>
                  <a:srgbClr val="000000"/>
                </a:solidFill>
              </a:rPr>
              <a:t> en </a:t>
            </a:r>
            <a:r>
              <a:rPr lang="nl-NL" sz="2000" b="1" dirty="0">
                <a:solidFill>
                  <a:srgbClr val="000000"/>
                </a:solidFill>
              </a:rPr>
              <a:t>Ezau</a:t>
            </a:r>
            <a:r>
              <a:rPr lang="nl-NL" sz="2000" dirty="0">
                <a:solidFill>
                  <a:srgbClr val="000000"/>
                </a:solidFill>
              </a:rPr>
              <a:t>.</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Psalm 83:6-7 [HSV] </a:t>
            </a:r>
          </a:p>
          <a:p>
            <a:pPr algn="just"/>
            <a:r>
              <a:rPr lang="nl-BE" sz="2400" i="1" dirty="0">
                <a:solidFill>
                  <a:srgbClr val="0070C0"/>
                </a:solidFill>
              </a:rPr>
              <a:t>[6] Want samen hebben zij in hun hart beraadslaagd; dezen hebben </a:t>
            </a:r>
            <a:r>
              <a:rPr lang="nl-BE" sz="2400" b="1" i="1" dirty="0">
                <a:solidFill>
                  <a:srgbClr val="0070C0"/>
                </a:solidFill>
              </a:rPr>
              <a:t>een verbond tegen U </a:t>
            </a:r>
            <a:r>
              <a:rPr lang="nl-BE" sz="2400" i="1" dirty="0">
                <a:solidFill>
                  <a:srgbClr val="0070C0"/>
                </a:solidFill>
              </a:rPr>
              <a:t>gesloten:</a:t>
            </a:r>
          </a:p>
          <a:p>
            <a:pPr algn="just"/>
            <a:r>
              <a:rPr lang="nl-BE" sz="2400" i="1" dirty="0">
                <a:solidFill>
                  <a:srgbClr val="0070C0"/>
                </a:solidFill>
              </a:rPr>
              <a:t>[7] de tenten van </a:t>
            </a:r>
            <a:r>
              <a:rPr lang="nl-BE" sz="2400" b="1" i="1" dirty="0" err="1">
                <a:solidFill>
                  <a:srgbClr val="0070C0"/>
                </a:solidFill>
              </a:rPr>
              <a:t>Edom</a:t>
            </a:r>
            <a:r>
              <a:rPr lang="nl-BE" sz="2400" i="1" dirty="0">
                <a:solidFill>
                  <a:srgbClr val="0070C0"/>
                </a:solidFill>
              </a:rPr>
              <a:t> en de </a:t>
            </a:r>
            <a:r>
              <a:rPr lang="nl-BE" sz="2400" b="1" i="1" dirty="0" err="1">
                <a:solidFill>
                  <a:srgbClr val="0070C0"/>
                </a:solidFill>
              </a:rPr>
              <a:t>Ismaëlieten</a:t>
            </a:r>
            <a:r>
              <a:rPr lang="nl-BE" sz="2400" i="1" dirty="0">
                <a:solidFill>
                  <a:srgbClr val="0070C0"/>
                </a:solidFill>
              </a:rPr>
              <a:t>, </a:t>
            </a:r>
            <a:r>
              <a:rPr lang="nl-BE" sz="2400" b="1" i="1" dirty="0">
                <a:solidFill>
                  <a:srgbClr val="0070C0"/>
                </a:solidFill>
              </a:rPr>
              <a:t>Moab</a:t>
            </a:r>
            <a:r>
              <a:rPr lang="nl-BE" sz="2400" i="1" dirty="0">
                <a:solidFill>
                  <a:srgbClr val="0070C0"/>
                </a:solidFill>
              </a:rPr>
              <a:t> en de </a:t>
            </a:r>
            <a:r>
              <a:rPr lang="nl-BE" sz="2400" b="1" i="1" dirty="0" err="1">
                <a:solidFill>
                  <a:srgbClr val="0070C0"/>
                </a:solidFill>
              </a:rPr>
              <a:t>Hagrieten</a:t>
            </a:r>
            <a:r>
              <a:rPr lang="nl-BE" sz="2400" i="1" dirty="0">
                <a:solidFill>
                  <a:srgbClr val="0070C0"/>
                </a:solidFill>
              </a:rPr>
              <a:t>.</a:t>
            </a:r>
          </a:p>
          <a:p>
            <a:pPr marL="285750" indent="-285750" algn="just">
              <a:buFont typeface="Arial" panose="020B0604020202020204" pitchFamily="34" charset="0"/>
              <a:buChar char="•"/>
            </a:pPr>
            <a:endParaRPr lang="nl-NL" dirty="0">
              <a:solidFill>
                <a:srgbClr val="000000"/>
              </a:solidFill>
            </a:endParaRPr>
          </a:p>
          <a:p>
            <a:pPr marL="285750" indent="-285750" algn="just">
              <a:buFont typeface="Arial" panose="020B0604020202020204" pitchFamily="34" charset="0"/>
              <a:buChar char="•"/>
            </a:pPr>
            <a:r>
              <a:rPr lang="nl-NL" dirty="0">
                <a:solidFill>
                  <a:srgbClr val="000000"/>
                </a:solidFill>
              </a:rPr>
              <a:t>De nakomelingen </a:t>
            </a:r>
            <a:r>
              <a:rPr lang="nl-NL" b="1" dirty="0">
                <a:solidFill>
                  <a:srgbClr val="000000"/>
                </a:solidFill>
              </a:rPr>
              <a:t>Lot</a:t>
            </a:r>
            <a:r>
              <a:rPr lang="nl-NL" dirty="0">
                <a:solidFill>
                  <a:srgbClr val="000000"/>
                </a:solidFill>
              </a:rPr>
              <a:t>, via de incest met zijn dochters: </a:t>
            </a:r>
            <a:r>
              <a:rPr lang="nl-NL" b="1" dirty="0">
                <a:solidFill>
                  <a:srgbClr val="000000"/>
                </a:solidFill>
              </a:rPr>
              <a:t>Moab</a:t>
            </a:r>
            <a:r>
              <a:rPr lang="nl-NL" dirty="0">
                <a:solidFill>
                  <a:srgbClr val="000000"/>
                </a:solidFill>
              </a:rPr>
              <a:t> en </a:t>
            </a:r>
            <a:r>
              <a:rPr lang="nl-NL" b="1" dirty="0">
                <a:solidFill>
                  <a:srgbClr val="000000"/>
                </a:solidFill>
              </a:rPr>
              <a:t>Ben-</a:t>
            </a:r>
            <a:r>
              <a:rPr lang="nl-NL" b="1" dirty="0" err="1">
                <a:solidFill>
                  <a:srgbClr val="000000"/>
                </a:solidFill>
              </a:rPr>
              <a:t>Ammi</a:t>
            </a:r>
            <a:endParaRPr lang="nl-NL" b="1"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Genesis 19:36-38 [HSV] </a:t>
            </a:r>
          </a:p>
          <a:p>
            <a:pPr algn="just"/>
            <a:r>
              <a:rPr lang="nl-BE" sz="2400" i="1" dirty="0">
                <a:solidFill>
                  <a:srgbClr val="0070C0"/>
                </a:solidFill>
              </a:rPr>
              <a:t>[36] Zo werden de twee dochters van Lot zwanger van hun vader.</a:t>
            </a:r>
          </a:p>
          <a:p>
            <a:pPr algn="just"/>
            <a:r>
              <a:rPr lang="nl-BE" sz="2400" i="1" dirty="0">
                <a:solidFill>
                  <a:srgbClr val="0070C0"/>
                </a:solidFill>
              </a:rPr>
              <a:t>[37] De eerstgeborene baarde een zoon en gaf hem de naam </a:t>
            </a:r>
            <a:r>
              <a:rPr lang="nl-BE" sz="2400" b="1" i="1" dirty="0">
                <a:solidFill>
                  <a:srgbClr val="0070C0"/>
                </a:solidFill>
              </a:rPr>
              <a:t>Moab </a:t>
            </a:r>
            <a:r>
              <a:rPr lang="nl-BE" sz="2400" i="1" dirty="0">
                <a:solidFill>
                  <a:srgbClr val="0070C0"/>
                </a:solidFill>
              </a:rPr>
              <a:t>(= ‘uit vader (voortgekomen)’). Hij is de vader van de </a:t>
            </a:r>
            <a:r>
              <a:rPr lang="nl-BE" sz="2400" b="1" i="1" dirty="0">
                <a:solidFill>
                  <a:srgbClr val="0070C0"/>
                </a:solidFill>
              </a:rPr>
              <a:t>Moabieten</a:t>
            </a:r>
            <a:r>
              <a:rPr lang="nl-BE" sz="2400" i="1" dirty="0">
                <a:solidFill>
                  <a:srgbClr val="0070C0"/>
                </a:solidFill>
              </a:rPr>
              <a:t>, tot op deze dag.</a:t>
            </a:r>
          </a:p>
          <a:p>
            <a:pPr algn="just"/>
            <a:r>
              <a:rPr lang="nl-BE" sz="2400" i="1" dirty="0">
                <a:solidFill>
                  <a:srgbClr val="0070C0"/>
                </a:solidFill>
              </a:rPr>
              <a:t>[38] De jongste, ook zij, baarde een zoon en gaf hem de naam </a:t>
            </a:r>
            <a:r>
              <a:rPr lang="nl-BE" sz="2400" b="1" i="1" dirty="0">
                <a:solidFill>
                  <a:srgbClr val="0070C0"/>
                </a:solidFill>
              </a:rPr>
              <a:t>Ben-</a:t>
            </a:r>
            <a:r>
              <a:rPr lang="nl-BE" sz="2400" b="1" i="1" dirty="0" err="1">
                <a:solidFill>
                  <a:srgbClr val="0070C0"/>
                </a:solidFill>
              </a:rPr>
              <a:t>Ammi</a:t>
            </a:r>
            <a:r>
              <a:rPr lang="nl-BE" sz="2400" b="1" i="1" dirty="0">
                <a:solidFill>
                  <a:srgbClr val="0070C0"/>
                </a:solidFill>
              </a:rPr>
              <a:t> </a:t>
            </a:r>
            <a:r>
              <a:rPr lang="nl-BE" sz="2400" i="1" dirty="0">
                <a:solidFill>
                  <a:srgbClr val="0070C0"/>
                </a:solidFill>
              </a:rPr>
              <a:t>(= ‘zoon van mijn volk’). Hij is de vader van de </a:t>
            </a:r>
            <a:r>
              <a:rPr lang="nl-BE" sz="2400" b="1" i="1" dirty="0">
                <a:solidFill>
                  <a:srgbClr val="0070C0"/>
                </a:solidFill>
              </a:rPr>
              <a:t>Ammonieten</a:t>
            </a:r>
            <a:r>
              <a:rPr lang="nl-BE" sz="2400" i="1" dirty="0">
                <a:solidFill>
                  <a:srgbClr val="0070C0"/>
                </a:solidFill>
              </a:rPr>
              <a:t>, tot op deze dag.</a:t>
            </a:r>
          </a:p>
          <a:p>
            <a:pPr algn="just"/>
            <a:endParaRPr lang="nl-NL" dirty="0">
              <a:solidFill>
                <a:srgbClr val="000000"/>
              </a:solidFill>
            </a:endParaRPr>
          </a:p>
        </p:txBody>
      </p:sp>
    </p:spTree>
    <p:extLst>
      <p:ext uri="{BB962C8B-B14F-4D97-AF65-F5344CB8AC3E}">
        <p14:creationId xmlns:p14="http://schemas.microsoft.com/office/powerpoint/2010/main" val="312816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48037" y="228123"/>
            <a:ext cx="10342196" cy="5940088"/>
          </a:xfrm>
          <a:prstGeom prst="rect">
            <a:avLst/>
          </a:prstGeom>
          <a:solidFill>
            <a:schemeClr val="bg1">
              <a:alpha val="95000"/>
            </a:schemeClr>
          </a:solidFill>
        </p:spPr>
        <p:txBody>
          <a:bodyPr wrap="square" rtlCol="0">
            <a:spAutoFit/>
          </a:bodyPr>
          <a:lstStyle/>
          <a:p>
            <a:pPr algn="ctr"/>
            <a:r>
              <a:rPr lang="nl-BE" sz="3200" b="1" dirty="0">
                <a:solidFill>
                  <a:srgbClr val="C00000"/>
                </a:solidFill>
              </a:rPr>
              <a:t>Wie behoort tot het verbond TEGEN Israël?</a:t>
            </a:r>
          </a:p>
          <a:p>
            <a:pPr algn="ctr"/>
            <a:endParaRPr lang="nl-NL" dirty="0">
              <a:solidFill>
                <a:srgbClr val="000000"/>
              </a:solidFill>
            </a:endParaRPr>
          </a:p>
          <a:p>
            <a:pPr marL="285750" indent="-285750" algn="just">
              <a:buFont typeface="Arial" panose="020B0604020202020204" pitchFamily="34" charset="0"/>
              <a:buChar char="•"/>
            </a:pPr>
            <a:r>
              <a:rPr lang="nl-NL" sz="2400" dirty="0">
                <a:solidFill>
                  <a:srgbClr val="000000"/>
                </a:solidFill>
              </a:rPr>
              <a:t>God sluit een verbond met </a:t>
            </a:r>
            <a:r>
              <a:rPr lang="nl-NL" sz="2400" b="1" dirty="0">
                <a:solidFill>
                  <a:srgbClr val="000000"/>
                </a:solidFill>
              </a:rPr>
              <a:t>Abraham</a:t>
            </a:r>
            <a:r>
              <a:rPr lang="nl-NL" sz="2400" dirty="0">
                <a:solidFill>
                  <a:srgbClr val="000000"/>
                </a:solidFill>
              </a:rPr>
              <a:t> en </a:t>
            </a:r>
            <a:r>
              <a:rPr lang="nl-NL" sz="2400" b="1" dirty="0">
                <a:solidFill>
                  <a:srgbClr val="000000"/>
                </a:solidFill>
              </a:rPr>
              <a:t>Izak</a:t>
            </a:r>
            <a:r>
              <a:rPr lang="nl-NL" sz="2400" dirty="0">
                <a:solidFill>
                  <a:srgbClr val="000000"/>
                </a:solidFill>
              </a:rPr>
              <a:t>, NIET met </a:t>
            </a:r>
            <a:r>
              <a:rPr lang="nl-NL" sz="2400" b="1" dirty="0">
                <a:solidFill>
                  <a:srgbClr val="000000"/>
                </a:solidFill>
              </a:rPr>
              <a:t>Ismaël</a:t>
            </a:r>
            <a:r>
              <a:rPr lang="nl-NL" sz="2400" dirty="0">
                <a:solidFill>
                  <a:srgbClr val="000000"/>
                </a:solidFill>
              </a:rPr>
              <a:t>.</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Genesis 17:18-21 [HSV] </a:t>
            </a:r>
          </a:p>
          <a:p>
            <a:pPr algn="just"/>
            <a:r>
              <a:rPr lang="nl-BE" sz="2400" i="1" dirty="0">
                <a:solidFill>
                  <a:srgbClr val="0070C0"/>
                </a:solidFill>
              </a:rPr>
              <a:t>[18] En Abraham zei tegen God: Och, zou Ismaël voor Uw aangezicht mogen leven!</a:t>
            </a:r>
          </a:p>
          <a:p>
            <a:pPr algn="just"/>
            <a:r>
              <a:rPr lang="nl-BE" sz="2400" i="1" dirty="0">
                <a:solidFill>
                  <a:srgbClr val="0070C0"/>
                </a:solidFill>
              </a:rPr>
              <a:t>[19] God zei: Integendeel, uw vrouw Sara zal u een zoon baren en u moet hem de naam </a:t>
            </a:r>
            <a:r>
              <a:rPr lang="nl-BE" sz="2400" b="1" i="1" dirty="0">
                <a:solidFill>
                  <a:srgbClr val="0070C0"/>
                </a:solidFill>
              </a:rPr>
              <a:t>Izak</a:t>
            </a:r>
            <a:r>
              <a:rPr lang="nl-BE" sz="2400" i="1" dirty="0">
                <a:solidFill>
                  <a:srgbClr val="0070C0"/>
                </a:solidFill>
              </a:rPr>
              <a:t> geven. </a:t>
            </a:r>
            <a:r>
              <a:rPr lang="nl-BE" sz="2400" b="1" i="1" dirty="0">
                <a:solidFill>
                  <a:srgbClr val="0070C0"/>
                </a:solidFill>
              </a:rPr>
              <a:t>Ik zal Mijn verbond met hem maken, tot een eeuwig verbond voor zijn nageslacht na hem</a:t>
            </a:r>
            <a:r>
              <a:rPr lang="nl-BE" sz="2400" i="1" dirty="0">
                <a:solidFill>
                  <a:srgbClr val="0070C0"/>
                </a:solidFill>
              </a:rPr>
              <a:t>.</a:t>
            </a:r>
          </a:p>
          <a:p>
            <a:pPr algn="just"/>
            <a:r>
              <a:rPr lang="nl-BE" sz="2400" i="1" dirty="0">
                <a:solidFill>
                  <a:srgbClr val="0070C0"/>
                </a:solidFill>
              </a:rPr>
              <a:t>[20] Wat </a:t>
            </a:r>
            <a:r>
              <a:rPr lang="nl-BE" sz="2400" b="1" i="1" dirty="0">
                <a:solidFill>
                  <a:srgbClr val="0070C0"/>
                </a:solidFill>
              </a:rPr>
              <a:t>Ismaël</a:t>
            </a:r>
            <a:r>
              <a:rPr lang="nl-BE" sz="2400" i="1" dirty="0">
                <a:solidFill>
                  <a:srgbClr val="0070C0"/>
                </a:solidFill>
              </a:rPr>
              <a:t> betreft, heb Ik u verhoord. Zie, Ik heb hem gezegend en zal hem vruchtbaar maken en hem uitermate talrijk maken: twaalf vorsten zal hij verwekken en Ik zal hem tot een groot volk maken.</a:t>
            </a:r>
          </a:p>
          <a:p>
            <a:pPr algn="just"/>
            <a:r>
              <a:rPr lang="nl-BE" sz="2400" i="1" dirty="0">
                <a:solidFill>
                  <a:srgbClr val="0070C0"/>
                </a:solidFill>
              </a:rPr>
              <a:t>[21] </a:t>
            </a:r>
            <a:r>
              <a:rPr lang="nl-BE" sz="2400" b="1" i="1" dirty="0">
                <a:solidFill>
                  <a:srgbClr val="0070C0"/>
                </a:solidFill>
              </a:rPr>
              <a:t>Mijn verbond echter zal Ik met Izak maken</a:t>
            </a:r>
            <a:r>
              <a:rPr lang="nl-BE" sz="2400" i="1" dirty="0">
                <a:solidFill>
                  <a:srgbClr val="0070C0"/>
                </a:solidFill>
              </a:rPr>
              <a:t>, de zoon die Sara u volgend jaar op deze vastgestelde tijd zal baren.</a:t>
            </a:r>
          </a:p>
          <a:p>
            <a:pPr algn="just"/>
            <a:endParaRPr lang="nl-BE" sz="2400" i="1" dirty="0">
              <a:solidFill>
                <a:srgbClr val="0070C0"/>
              </a:solidFill>
            </a:endParaRPr>
          </a:p>
        </p:txBody>
      </p:sp>
    </p:spTree>
    <p:extLst>
      <p:ext uri="{BB962C8B-B14F-4D97-AF65-F5344CB8AC3E}">
        <p14:creationId xmlns:p14="http://schemas.microsoft.com/office/powerpoint/2010/main" val="3385598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48037" y="89623"/>
            <a:ext cx="10342196" cy="5724644"/>
          </a:xfrm>
          <a:prstGeom prst="rect">
            <a:avLst/>
          </a:prstGeom>
          <a:solidFill>
            <a:schemeClr val="bg1">
              <a:alpha val="95000"/>
            </a:schemeClr>
          </a:solidFill>
        </p:spPr>
        <p:txBody>
          <a:bodyPr wrap="square" rtlCol="0">
            <a:spAutoFit/>
          </a:bodyPr>
          <a:lstStyle/>
          <a:p>
            <a:pPr algn="ctr"/>
            <a:r>
              <a:rPr lang="nl-BE" sz="3200" b="1" dirty="0">
                <a:solidFill>
                  <a:srgbClr val="C00000"/>
                </a:solidFill>
              </a:rPr>
              <a:t>Wie behoort tot het verbond TEGEN Israël?</a:t>
            </a:r>
          </a:p>
          <a:p>
            <a:pPr algn="ctr"/>
            <a:endParaRPr lang="nl-NL" dirty="0">
              <a:solidFill>
                <a:srgbClr val="000000"/>
              </a:solidFill>
            </a:endParaRPr>
          </a:p>
          <a:p>
            <a:pPr marL="285750" indent="-285750" algn="just">
              <a:buFont typeface="Arial" panose="020B0604020202020204" pitchFamily="34" charset="0"/>
              <a:buChar char="•"/>
            </a:pPr>
            <a:r>
              <a:rPr lang="nl-NL" sz="2000" b="1" dirty="0">
                <a:solidFill>
                  <a:srgbClr val="000000"/>
                </a:solidFill>
              </a:rPr>
              <a:t>Ezau </a:t>
            </a:r>
            <a:r>
              <a:rPr lang="nl-NL" sz="2000" dirty="0">
                <a:solidFill>
                  <a:srgbClr val="000000"/>
                </a:solidFill>
              </a:rPr>
              <a:t>(= </a:t>
            </a:r>
            <a:r>
              <a:rPr lang="nl-NL" sz="2000" dirty="0" err="1">
                <a:solidFill>
                  <a:srgbClr val="000000"/>
                </a:solidFill>
              </a:rPr>
              <a:t>Edom</a:t>
            </a:r>
            <a:r>
              <a:rPr lang="nl-NL" sz="2000" dirty="0">
                <a:solidFill>
                  <a:srgbClr val="000000"/>
                </a:solidFill>
              </a:rPr>
              <a:t>), de broer van Jakob, verwerpt en veracht het </a:t>
            </a:r>
            <a:r>
              <a:rPr lang="nl-NL" sz="2000" b="1" dirty="0">
                <a:solidFill>
                  <a:srgbClr val="000000"/>
                </a:solidFill>
              </a:rPr>
              <a:t>eerstgeboorterecht</a:t>
            </a:r>
            <a:r>
              <a:rPr lang="nl-NL" sz="2000" dirty="0">
                <a:solidFill>
                  <a:srgbClr val="000000"/>
                </a:solidFill>
              </a:rPr>
              <a:t> en verwerpt en veracht daarmee ook de zegen van God en God Zelf</a:t>
            </a:r>
          </a:p>
          <a:p>
            <a:pPr marL="285750" indent="-285750" algn="just">
              <a:buFont typeface="Arial" panose="020B0604020202020204" pitchFamily="34" charset="0"/>
              <a:buChar char="•"/>
            </a:pPr>
            <a:endParaRPr lang="nl-NL" dirty="0">
              <a:solidFill>
                <a:srgbClr val="000000"/>
              </a:solidFill>
            </a:endParaRPr>
          </a:p>
          <a:p>
            <a:pPr marL="457200" indent="-457200" algn="just">
              <a:buFont typeface="Arial" panose="020B0604020202020204" pitchFamily="34" charset="0"/>
              <a:buChar char="•"/>
            </a:pPr>
            <a:r>
              <a:rPr lang="nl-BE" sz="2400" b="1" i="1" dirty="0">
                <a:solidFill>
                  <a:srgbClr val="0070C0"/>
                </a:solidFill>
              </a:rPr>
              <a:t>Genesis 25:29-34 [HSV] </a:t>
            </a:r>
          </a:p>
          <a:p>
            <a:pPr algn="just"/>
            <a:r>
              <a:rPr lang="nl-BE" sz="2400" i="1" dirty="0">
                <a:solidFill>
                  <a:srgbClr val="0070C0"/>
                </a:solidFill>
              </a:rPr>
              <a:t>[29] Eens had Jakob soep gekookt, toen Ezau uit het veld kwam en moe was.</a:t>
            </a:r>
          </a:p>
          <a:p>
            <a:pPr algn="just"/>
            <a:r>
              <a:rPr lang="nl-BE" sz="2400" i="1" dirty="0">
                <a:solidFill>
                  <a:srgbClr val="0070C0"/>
                </a:solidFill>
              </a:rPr>
              <a:t>[30] Toen zei Ezau tegen Jakob: Laat mij toch slurpen van dat rode, dat rode daar, want ik ben moe. Daarom gaf men hem de naam </a:t>
            </a:r>
            <a:r>
              <a:rPr lang="nl-BE" sz="2400" b="1" i="1" dirty="0" err="1">
                <a:solidFill>
                  <a:srgbClr val="0070C0"/>
                </a:solidFill>
              </a:rPr>
              <a:t>Edom</a:t>
            </a:r>
            <a:r>
              <a:rPr lang="nl-BE" sz="2400" b="1" i="1" dirty="0">
                <a:solidFill>
                  <a:srgbClr val="0070C0"/>
                </a:solidFill>
              </a:rPr>
              <a:t> </a:t>
            </a:r>
            <a:r>
              <a:rPr lang="nl-BE" sz="2400" i="1" dirty="0">
                <a:solidFill>
                  <a:srgbClr val="0070C0"/>
                </a:solidFill>
              </a:rPr>
              <a:t>(= rood (Hebreeuws)).</a:t>
            </a:r>
          </a:p>
          <a:p>
            <a:pPr algn="just"/>
            <a:r>
              <a:rPr lang="nl-BE" sz="2400" i="1" dirty="0">
                <a:solidFill>
                  <a:srgbClr val="0070C0"/>
                </a:solidFill>
              </a:rPr>
              <a:t>[31] Toen zei Jakob: Verkoop mij dan eerst je </a:t>
            </a:r>
            <a:r>
              <a:rPr lang="nl-BE" sz="2400" b="1" i="1" dirty="0">
                <a:solidFill>
                  <a:srgbClr val="0070C0"/>
                </a:solidFill>
              </a:rPr>
              <a:t>eerstgeboorterecht</a:t>
            </a:r>
            <a:r>
              <a:rPr lang="nl-BE" sz="2400" i="1" dirty="0">
                <a:solidFill>
                  <a:srgbClr val="0070C0"/>
                </a:solidFill>
              </a:rPr>
              <a:t>.</a:t>
            </a:r>
          </a:p>
          <a:p>
            <a:pPr algn="just"/>
            <a:r>
              <a:rPr lang="nl-BE" sz="2400" i="1" dirty="0">
                <a:solidFill>
                  <a:srgbClr val="0070C0"/>
                </a:solidFill>
              </a:rPr>
              <a:t>[32] Ezau zei: Zie, ik ga toch sterven; wat moet ik dan met het eerstgeboorterecht?</a:t>
            </a:r>
          </a:p>
          <a:p>
            <a:pPr algn="just"/>
            <a:r>
              <a:rPr lang="nl-BE" sz="2400" i="1" dirty="0">
                <a:solidFill>
                  <a:srgbClr val="0070C0"/>
                </a:solidFill>
              </a:rPr>
              <a:t>[33] Toen zei Jakob: Zweer het mij eerst. En hij zwoer het hem. </a:t>
            </a:r>
            <a:r>
              <a:rPr lang="nl-BE" sz="2400" b="1" i="1" dirty="0">
                <a:solidFill>
                  <a:srgbClr val="0070C0"/>
                </a:solidFill>
              </a:rPr>
              <a:t>Zo verkocht hij zijn eerstgeboorterecht aan Jakob</a:t>
            </a:r>
            <a:r>
              <a:rPr lang="nl-BE" sz="2400" i="1" dirty="0">
                <a:solidFill>
                  <a:srgbClr val="0070C0"/>
                </a:solidFill>
              </a:rPr>
              <a:t>.</a:t>
            </a:r>
          </a:p>
          <a:p>
            <a:pPr algn="just"/>
            <a:r>
              <a:rPr lang="nl-BE" sz="2400" i="1" dirty="0">
                <a:solidFill>
                  <a:srgbClr val="0070C0"/>
                </a:solidFill>
              </a:rPr>
              <a:t>[34] Toen gaf Jakob Ezau brood, met de linzensoep. Hij at, dronk, stond op en ging weg. </a:t>
            </a:r>
            <a:r>
              <a:rPr lang="nl-BE" sz="2400" b="1" i="1" dirty="0">
                <a:solidFill>
                  <a:srgbClr val="0070C0"/>
                </a:solidFill>
              </a:rPr>
              <a:t>Zo verachtte Ezau het eerstgeboorterecht</a:t>
            </a:r>
            <a:r>
              <a:rPr lang="nl-BE" sz="2400" i="1" dirty="0">
                <a:solidFill>
                  <a:srgbClr val="0070C0"/>
                </a:solidFill>
              </a:rPr>
              <a:t>.</a:t>
            </a:r>
          </a:p>
          <a:p>
            <a:pPr algn="just"/>
            <a:endParaRPr lang="nl-NL" dirty="0">
              <a:solidFill>
                <a:srgbClr val="000000"/>
              </a:solidFill>
            </a:endParaRPr>
          </a:p>
        </p:txBody>
      </p:sp>
    </p:spTree>
    <p:extLst>
      <p:ext uri="{BB962C8B-B14F-4D97-AF65-F5344CB8AC3E}">
        <p14:creationId xmlns:p14="http://schemas.microsoft.com/office/powerpoint/2010/main" val="207266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248037" y="89623"/>
            <a:ext cx="10342196" cy="5386090"/>
          </a:xfrm>
          <a:prstGeom prst="rect">
            <a:avLst/>
          </a:prstGeom>
          <a:solidFill>
            <a:schemeClr val="bg1">
              <a:alpha val="95000"/>
            </a:schemeClr>
          </a:solidFill>
        </p:spPr>
        <p:txBody>
          <a:bodyPr wrap="square" rtlCol="0">
            <a:spAutoFit/>
          </a:bodyPr>
          <a:lstStyle/>
          <a:p>
            <a:pPr algn="ctr"/>
            <a:r>
              <a:rPr lang="nl-BE" sz="3200" b="1" dirty="0">
                <a:solidFill>
                  <a:srgbClr val="C00000"/>
                </a:solidFill>
              </a:rPr>
              <a:t>De gevolgen van de haat tegen Israël</a:t>
            </a:r>
            <a:endParaRPr lang="nl-NL" dirty="0">
              <a:solidFill>
                <a:srgbClr val="000000"/>
              </a:solidFill>
            </a:endParaRPr>
          </a:p>
          <a:p>
            <a:pPr marL="457200" indent="-457200" algn="just">
              <a:buFont typeface="Arial" panose="020B0604020202020204" pitchFamily="34" charset="0"/>
              <a:buChar char="•"/>
            </a:pPr>
            <a:endParaRPr lang="nl-BE" sz="2400" b="1"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Zacharia 2:8 [HSV] </a:t>
            </a:r>
          </a:p>
          <a:p>
            <a:pPr algn="just"/>
            <a:r>
              <a:rPr lang="nl-BE" sz="2400" i="1" dirty="0">
                <a:solidFill>
                  <a:srgbClr val="0070C0"/>
                </a:solidFill>
              </a:rPr>
              <a:t>[8] Want zo zegt de HEERE van de legermachten: Nadat Hij heerlijkheid heeft beloofd, heeft Hij Mij gezonden tot die heidenvolken die u beroven, want wie u aanraakt, raakt Zijn </a:t>
            </a:r>
            <a:r>
              <a:rPr lang="nl-BE" sz="2400" b="1" i="1" dirty="0">
                <a:solidFill>
                  <a:srgbClr val="0070C0"/>
                </a:solidFill>
              </a:rPr>
              <a:t>oogappel</a:t>
            </a:r>
            <a:r>
              <a:rPr lang="nl-BE" sz="2400" i="1" dirty="0">
                <a:solidFill>
                  <a:srgbClr val="0070C0"/>
                </a:solidFill>
              </a:rPr>
              <a:t> aan.</a:t>
            </a:r>
          </a:p>
          <a:p>
            <a:pPr algn="just"/>
            <a:endParaRPr lang="nl-BE" sz="2400" i="1" dirty="0">
              <a:solidFill>
                <a:srgbClr val="0070C0"/>
              </a:solidFill>
            </a:endParaRPr>
          </a:p>
          <a:p>
            <a:pPr marL="457200" indent="-457200" algn="just">
              <a:buFont typeface="Arial" panose="020B0604020202020204" pitchFamily="34" charset="0"/>
              <a:buChar char="•"/>
            </a:pPr>
            <a:r>
              <a:rPr lang="nl-BE" sz="2400" b="1" i="1" dirty="0">
                <a:solidFill>
                  <a:srgbClr val="0070C0"/>
                </a:solidFill>
              </a:rPr>
              <a:t>Zacharia 12:2-3 [HSV] </a:t>
            </a:r>
          </a:p>
          <a:p>
            <a:pPr algn="just"/>
            <a:r>
              <a:rPr lang="nl-BE" sz="2400" i="1" dirty="0">
                <a:solidFill>
                  <a:srgbClr val="0070C0"/>
                </a:solidFill>
              </a:rPr>
              <a:t>[2] Zie, Ik ga Jeruzalem maken tot een bedwelmende beker voor </a:t>
            </a:r>
            <a:r>
              <a:rPr lang="nl-BE" sz="2400" b="1" i="1" dirty="0">
                <a:solidFill>
                  <a:srgbClr val="0070C0"/>
                </a:solidFill>
              </a:rPr>
              <a:t>alle volken </a:t>
            </a:r>
            <a:r>
              <a:rPr lang="nl-BE" sz="2400" i="1" dirty="0">
                <a:solidFill>
                  <a:srgbClr val="0070C0"/>
                </a:solidFill>
              </a:rPr>
              <a:t>rondom, ja, ook tegen Juda zal het gaan bij de belegering van Jeruzalem.</a:t>
            </a:r>
          </a:p>
          <a:p>
            <a:pPr algn="just"/>
            <a:r>
              <a:rPr lang="nl-BE" sz="2400" i="1" dirty="0">
                <a:solidFill>
                  <a:srgbClr val="0070C0"/>
                </a:solidFill>
              </a:rPr>
              <a:t>[3] Op die dag zal het gebeuren dat Ik Jeruzalem zal maken tot een steen die moeilijk te tillen is voor </a:t>
            </a:r>
            <a:r>
              <a:rPr lang="nl-BE" sz="2400" b="1" i="1" dirty="0">
                <a:solidFill>
                  <a:srgbClr val="0070C0"/>
                </a:solidFill>
              </a:rPr>
              <a:t>al de volken</a:t>
            </a:r>
            <a:r>
              <a:rPr lang="nl-BE" sz="2400" i="1" dirty="0">
                <a:solidFill>
                  <a:srgbClr val="0070C0"/>
                </a:solidFill>
              </a:rPr>
              <a:t>. Allen die hem optillen, zullen zichzelf zeker diepe sneden toebrengen, en </a:t>
            </a:r>
            <a:r>
              <a:rPr lang="nl-BE" sz="2400" b="1" i="1" dirty="0">
                <a:solidFill>
                  <a:srgbClr val="0070C0"/>
                </a:solidFill>
              </a:rPr>
              <a:t>al de volken van de aarde zullen zich tegen haar verzamelen</a:t>
            </a:r>
            <a:r>
              <a:rPr lang="nl-BE" sz="2400" i="1" dirty="0">
                <a:solidFill>
                  <a:srgbClr val="0070C0"/>
                </a:solidFill>
              </a:rPr>
              <a:t>.</a:t>
            </a:r>
            <a:endParaRPr lang="nl-NL" dirty="0">
              <a:solidFill>
                <a:srgbClr val="000000"/>
              </a:solidFill>
            </a:endParaRPr>
          </a:p>
        </p:txBody>
      </p:sp>
    </p:spTree>
    <p:extLst>
      <p:ext uri="{BB962C8B-B14F-4D97-AF65-F5344CB8AC3E}">
        <p14:creationId xmlns:p14="http://schemas.microsoft.com/office/powerpoint/2010/main" val="359651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1198098" y="302755"/>
            <a:ext cx="10342196" cy="5262979"/>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waarschuwing van Jezus </a:t>
            </a:r>
            <a:r>
              <a:rPr lang="nl-BE" sz="3200" b="1" dirty="0">
                <a:solidFill>
                  <a:srgbClr val="C00000"/>
                </a:solidFill>
                <a:latin typeface="Calibri" panose="020F0502020204030204"/>
              </a:rPr>
              <a:t>Zelf</a:t>
            </a:r>
            <a:endPar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0000"/>
                </a:solidFill>
                <a:effectLst/>
                <a:uLnTx/>
                <a:uFillTx/>
                <a:latin typeface="Calibri" panose="020F0502020204030204"/>
                <a:ea typeface="+mn-ea"/>
                <a:cs typeface="+mn-cs"/>
              </a:rPr>
              <a:t>Laten we volgende waarschuwing van Jezus Zelf zeer ernstig nemen:</a:t>
            </a:r>
          </a:p>
          <a:p>
            <a:pPr marL="814388" marR="0" lvl="1" indent="-3571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Mattheüs 24:23-25 [HSV]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[23] Als iemand dan tegen u zegt: Zie, hier is de Christus of daar, geloof het niet;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[24] want er zullen </a:t>
            </a:r>
            <a:r>
              <a:rPr kumimoji="0" lang="nl-BE" sz="2800" b="1" i="1" u="none" strike="noStrike" kern="1200" cap="none" spc="0" normalizeH="0" baseline="0" noProof="0" dirty="0">
                <a:ln>
                  <a:noFill/>
                </a:ln>
                <a:solidFill>
                  <a:srgbClr val="0070C0"/>
                </a:solidFill>
                <a:effectLst/>
                <a:uLnTx/>
                <a:uFillTx/>
                <a:latin typeface="Calibri" panose="020F0502020204030204"/>
                <a:ea typeface="+mn-ea"/>
                <a:cs typeface="+mn-cs"/>
              </a:rPr>
              <a:t>valse christussen </a:t>
            </a: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en valse profeten opstaan en zij zullen grote tekenen en wonderen doen, zó dat zij – als het mogelijk zou zijn – ook de uitverkorenen zouden misleiden.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BE" sz="2800" b="0" i="1" u="none" strike="noStrike" kern="1200" cap="none" spc="0" normalizeH="0" baseline="0" noProof="0" dirty="0">
                <a:ln>
                  <a:noFill/>
                </a:ln>
                <a:solidFill>
                  <a:srgbClr val="0070C0"/>
                </a:solidFill>
                <a:effectLst/>
                <a:uLnTx/>
                <a:uFillTx/>
                <a:latin typeface="Calibri" panose="020F0502020204030204"/>
                <a:ea typeface="+mn-ea"/>
                <a:cs typeface="+mn-cs"/>
              </a:rPr>
              <a:t>[25] Zie, Ik heb het u van tevoren gezegd!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nl-BE" sz="2400" i="1" dirty="0">
              <a:solidFill>
                <a:srgbClr val="0070C0"/>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l-BE" sz="24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504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blip>
          <a:srcRect/>
          <a:stretch>
            <a:fillRect t="-6000" b="-6000"/>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C334FD8-CC6A-490D-9B87-98B5964CC8CC}"/>
              </a:ext>
            </a:extLst>
          </p:cNvPr>
          <p:cNvSpPr txBox="1"/>
          <p:nvPr/>
        </p:nvSpPr>
        <p:spPr>
          <a:xfrm>
            <a:off x="764962" y="103375"/>
            <a:ext cx="10342196" cy="584775"/>
          </a:xfrm>
          <a:prstGeom prst="rect">
            <a:avLst/>
          </a:prstGeom>
          <a:solidFill>
            <a:schemeClr val="bg1">
              <a:alpha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0" normalizeH="0" baseline="0" noProof="0" dirty="0">
                <a:ln>
                  <a:noFill/>
                </a:ln>
                <a:solidFill>
                  <a:srgbClr val="C00000"/>
                </a:solidFill>
                <a:effectLst/>
                <a:uLnTx/>
                <a:uFillTx/>
                <a:latin typeface="Calibri" panose="020F0502020204030204"/>
                <a:ea typeface="+mn-ea"/>
                <a:cs typeface="+mn-cs"/>
              </a:rPr>
              <a:t>De islam verwacht zijn eigen Messias, de Iman Mahdi</a:t>
            </a:r>
            <a:endParaRPr lang="nl-NL" dirty="0">
              <a:solidFill>
                <a:srgbClr val="000000"/>
              </a:solidFill>
              <a:latin typeface="Calibri" panose="020F0502020204030204"/>
            </a:endParaRPr>
          </a:p>
        </p:txBody>
      </p:sp>
      <p:pic>
        <p:nvPicPr>
          <p:cNvPr id="12" name="Afbeelding 11" descr="Afbeelding met tekst, poster, buitenshuis&#10;&#10;Automatisch gegenereerde beschrijving">
            <a:extLst>
              <a:ext uri="{FF2B5EF4-FFF2-40B4-BE49-F238E27FC236}">
                <a16:creationId xmlns:a16="http://schemas.microsoft.com/office/drawing/2014/main" id="{94A630E7-503E-4C1B-542F-4B8967414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62" y="860334"/>
            <a:ext cx="10257517" cy="5769854"/>
          </a:xfrm>
          <a:prstGeom prst="rect">
            <a:avLst/>
          </a:prstGeom>
        </p:spPr>
      </p:pic>
    </p:spTree>
    <p:extLst>
      <p:ext uri="{BB962C8B-B14F-4D97-AF65-F5344CB8AC3E}">
        <p14:creationId xmlns:p14="http://schemas.microsoft.com/office/powerpoint/2010/main" val="323884309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1531</Words>
  <Application>Microsoft Office PowerPoint</Application>
  <PresentationFormat>Breedbeeld</PresentationFormat>
  <Paragraphs>132</Paragraphs>
  <Slides>22</Slides>
  <Notes>22</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Calibri</vt:lpstr>
      <vt:lpstr>Calibri Light</vt:lpstr>
      <vt:lpstr>system-ui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Franky Loret</dc:creator>
  <cp:lastModifiedBy>Franky Loret</cp:lastModifiedBy>
  <cp:revision>1111</cp:revision>
  <cp:lastPrinted>2023-08-11T11:32:28Z</cp:lastPrinted>
  <dcterms:created xsi:type="dcterms:W3CDTF">2018-09-23T12:23:26Z</dcterms:created>
  <dcterms:modified xsi:type="dcterms:W3CDTF">2023-08-12T14:33:37Z</dcterms:modified>
</cp:coreProperties>
</file>