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23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4647D5-5178-344B-ABF2-DBA85AFB4955}" type="datetimeFigureOut">
              <a:rPr lang="nl-NL" smtClean="0"/>
              <a:t>12/10/24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7AA2BD-D7BF-D340-AE65-764C5F02787F}" type="slidenum">
              <a:rPr lang="nl-NL" smtClean="0"/>
              <a:t>‹nr.›</a:t>
            </a:fld>
            <a:endParaRPr lang="nl-NL"/>
          </a:p>
        </p:txBody>
      </p:sp>
    </p:spTree>
    <p:extLst>
      <p:ext uri="{BB962C8B-B14F-4D97-AF65-F5344CB8AC3E}">
        <p14:creationId xmlns:p14="http://schemas.microsoft.com/office/powerpoint/2010/main" val="3899649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nl-BE" smtClean="0"/>
              <a:t>Titelstijl van model bewerken</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en-US" dirty="0"/>
          </a:p>
        </p:txBody>
      </p:sp>
      <p:sp>
        <p:nvSpPr>
          <p:cNvPr id="4" name="Date Placeholder 3"/>
          <p:cNvSpPr>
            <a:spLocks noGrp="1"/>
          </p:cNvSpPr>
          <p:nvPr>
            <p:ph type="dt" sz="half" idx="10"/>
          </p:nvPr>
        </p:nvSpPr>
        <p:spPr/>
        <p:txBody>
          <a:bodyPr/>
          <a:lstStyle/>
          <a:p>
            <a:fld id="{64F22936-0053-1E49-ADC0-5E989FB35A15}" type="datetimeFigureOut">
              <a:rPr lang="nl-NL" smtClean="0"/>
              <a:t>12/10/24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a:p>
        </p:txBody>
      </p:sp>
      <p:sp>
        <p:nvSpPr>
          <p:cNvPr id="3" name="Vertical Text Placeholder 2"/>
          <p:cNvSpPr>
            <a:spLocks noGrp="1"/>
          </p:cNvSpPr>
          <p:nvPr>
            <p:ph type="body" orient="vert" idx="1"/>
          </p:nvPr>
        </p:nvSpPr>
        <p:spPr/>
        <p:txBody>
          <a:bodyPr vert="eaVert" ancho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Date Placeholder 3"/>
          <p:cNvSpPr>
            <a:spLocks noGrp="1"/>
          </p:cNvSpPr>
          <p:nvPr>
            <p:ph type="dt" sz="half" idx="10"/>
          </p:nvPr>
        </p:nvSpPr>
        <p:spPr/>
        <p:txBody>
          <a:bodyPr/>
          <a:lstStyle/>
          <a:p>
            <a:fld id="{64F22936-0053-1E49-ADC0-5E989FB35A15}" type="datetimeFigureOut">
              <a:rPr lang="nl-NL" smtClean="0"/>
              <a:t>12/10/24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Titelstijl van model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64F22936-0053-1E49-ADC0-5E989FB35A15}" type="datetimeFigureOut">
              <a:rPr lang="nl-NL" smtClean="0"/>
              <a:t>12/10/24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dirty="0"/>
          </a:p>
        </p:txBody>
      </p:sp>
      <p:sp>
        <p:nvSpPr>
          <p:cNvPr id="3" name="Content Placeholder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10"/>
          </p:nvPr>
        </p:nvSpPr>
        <p:spPr/>
        <p:txBody>
          <a:bodyPr/>
          <a:lstStyle/>
          <a:p>
            <a:fld id="{64F22936-0053-1E49-ADC0-5E989FB35A15}" type="datetimeFigureOut">
              <a:rPr lang="nl-NL" smtClean="0"/>
              <a:t>12/10/24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Date Placeholder 3"/>
          <p:cNvSpPr>
            <a:spLocks noGrp="1"/>
          </p:cNvSpPr>
          <p:nvPr>
            <p:ph type="dt" sz="half" idx="10"/>
          </p:nvPr>
        </p:nvSpPr>
        <p:spPr/>
        <p:txBody>
          <a:bodyPr/>
          <a:lstStyle/>
          <a:p>
            <a:fld id="{64F22936-0053-1E49-ADC0-5E989FB35A15}" type="datetimeFigureOut">
              <a:rPr lang="nl-NL" smtClean="0"/>
              <a:t>12/10/24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5" name="Date Placeholder 4"/>
          <p:cNvSpPr>
            <a:spLocks noGrp="1"/>
          </p:cNvSpPr>
          <p:nvPr>
            <p:ph type="dt" sz="half" idx="10"/>
          </p:nvPr>
        </p:nvSpPr>
        <p:spPr/>
        <p:txBody>
          <a:bodyPr/>
          <a:lstStyle/>
          <a:p>
            <a:fld id="{64F22936-0053-1E49-ADC0-5E989FB35A15}" type="datetimeFigureOut">
              <a:rPr lang="nl-NL" smtClean="0"/>
              <a:t>12/10/24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Titelstijl van model bewerken</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7" name="Date Placeholder 6"/>
          <p:cNvSpPr>
            <a:spLocks noGrp="1"/>
          </p:cNvSpPr>
          <p:nvPr>
            <p:ph type="dt" sz="half" idx="10"/>
          </p:nvPr>
        </p:nvSpPr>
        <p:spPr/>
        <p:txBody>
          <a:bodyPr/>
          <a:lstStyle/>
          <a:p>
            <a:fld id="{64F22936-0053-1E49-ADC0-5E989FB35A15}" type="datetimeFigureOut">
              <a:rPr lang="nl-NL" smtClean="0"/>
              <a:t>12/10/24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Titelstijl van model bewerken</a:t>
            </a:r>
            <a:endParaRPr lang="en-US"/>
          </a:p>
        </p:txBody>
      </p:sp>
      <p:sp>
        <p:nvSpPr>
          <p:cNvPr id="3" name="Date Placeholder 2"/>
          <p:cNvSpPr>
            <a:spLocks noGrp="1"/>
          </p:cNvSpPr>
          <p:nvPr>
            <p:ph type="dt" sz="half" idx="10"/>
          </p:nvPr>
        </p:nvSpPr>
        <p:spPr/>
        <p:txBody>
          <a:bodyPr/>
          <a:lstStyle/>
          <a:p>
            <a:fld id="{64F22936-0053-1E49-ADC0-5E989FB35A15}" type="datetimeFigureOut">
              <a:rPr lang="nl-NL" smtClean="0"/>
              <a:t>12/10/24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22936-0053-1E49-ADC0-5E989FB35A15}" type="datetimeFigureOut">
              <a:rPr lang="nl-NL" smtClean="0"/>
              <a:t>12/10/24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64F22936-0053-1E49-ADC0-5E989FB35A15}" type="datetimeFigureOut">
              <a:rPr lang="nl-NL" smtClean="0"/>
              <a:t>12/10/24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Date Placeholder 4"/>
          <p:cNvSpPr>
            <a:spLocks noGrp="1"/>
          </p:cNvSpPr>
          <p:nvPr>
            <p:ph type="dt" sz="half" idx="10"/>
          </p:nvPr>
        </p:nvSpPr>
        <p:spPr/>
        <p:txBody>
          <a:bodyPr/>
          <a:lstStyle/>
          <a:p>
            <a:fld id="{64F22936-0053-1E49-ADC0-5E989FB35A15}" type="datetimeFigureOut">
              <a:rPr lang="nl-NL" smtClean="0"/>
              <a:t>12/10/24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B7AF86-E96C-BE45-A206-8D449AC003FE}"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nl-BE" smtClean="0"/>
              <a:t>Titelstijl van model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22936-0053-1E49-ADC0-5E989FB35A15}" type="datetimeFigureOut">
              <a:rPr lang="nl-NL" smtClean="0"/>
              <a:t>12/10/24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7AF86-E96C-BE45-A206-8D449AC003FE}"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39425"/>
            <a:ext cx="7772400" cy="934397"/>
          </a:xfrm>
        </p:spPr>
        <p:txBody>
          <a:bodyPr/>
          <a:lstStyle/>
          <a:p>
            <a:r>
              <a:rPr lang="nl-NL" dirty="0" smtClean="0"/>
              <a:t>Vriendschapsevangelisatie</a:t>
            </a:r>
            <a:endParaRPr lang="nl-NL" dirty="0"/>
          </a:p>
        </p:txBody>
      </p:sp>
      <p:pic>
        <p:nvPicPr>
          <p:cNvPr id="4" name="Afbeelding 3"/>
          <p:cNvPicPr>
            <a:picLocks noChangeAspect="1"/>
          </p:cNvPicPr>
          <p:nvPr/>
        </p:nvPicPr>
        <p:blipFill>
          <a:blip r:embed="rId2"/>
          <a:stretch>
            <a:fillRect/>
          </a:stretch>
        </p:blipFill>
        <p:spPr>
          <a:xfrm>
            <a:off x="398123" y="1869189"/>
            <a:ext cx="8447425" cy="3109252"/>
          </a:xfrm>
          <a:prstGeom prst="rect">
            <a:avLst/>
          </a:prstGeom>
        </p:spPr>
      </p:pic>
      <p:sp>
        <p:nvSpPr>
          <p:cNvPr id="5" name="Tekstvak 4"/>
          <p:cNvSpPr txBox="1"/>
          <p:nvPr/>
        </p:nvSpPr>
        <p:spPr>
          <a:xfrm>
            <a:off x="1618357" y="5416724"/>
            <a:ext cx="6394760" cy="523220"/>
          </a:xfrm>
          <a:prstGeom prst="rect">
            <a:avLst/>
          </a:prstGeom>
          <a:noFill/>
        </p:spPr>
        <p:txBody>
          <a:bodyPr wrap="square" rtlCol="0">
            <a:spAutoFit/>
          </a:bodyPr>
          <a:lstStyle/>
          <a:p>
            <a:r>
              <a:rPr lang="nl-NL" sz="2800" b="1" dirty="0" smtClean="0"/>
              <a:t>Vriendschappen zijn het meest effectief</a:t>
            </a:r>
            <a:endParaRPr lang="nl-NL" sz="2800" b="1" dirty="0"/>
          </a:p>
        </p:txBody>
      </p:sp>
    </p:spTree>
    <p:extLst>
      <p:ext uri="{BB962C8B-B14F-4D97-AF65-F5344CB8AC3E}">
        <p14:creationId xmlns:p14="http://schemas.microsoft.com/office/powerpoint/2010/main" val="276900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Hoe hou je een persoonlijk gesprek?</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dirty="0" smtClean="0">
                <a:solidFill>
                  <a:srgbClr val="FFFF00"/>
                </a:solidFill>
              </a:rPr>
              <a:t>Enkele bemerkingen vooraf</a:t>
            </a:r>
            <a:endParaRPr lang="nl-NL" sz="2800" b="1" dirty="0">
              <a:solidFill>
                <a:srgbClr val="FFFF00"/>
              </a:solidFill>
            </a:endParaRPr>
          </a:p>
        </p:txBody>
      </p:sp>
      <p:sp>
        <p:nvSpPr>
          <p:cNvPr id="6" name="Tekstvak 5"/>
          <p:cNvSpPr txBox="1"/>
          <p:nvPr/>
        </p:nvSpPr>
        <p:spPr>
          <a:xfrm>
            <a:off x="685800" y="2613526"/>
            <a:ext cx="7772399" cy="523220"/>
          </a:xfrm>
          <a:prstGeom prst="rect">
            <a:avLst/>
          </a:prstGeom>
          <a:noFill/>
        </p:spPr>
        <p:txBody>
          <a:bodyPr wrap="square" rtlCol="0">
            <a:spAutoFit/>
          </a:bodyPr>
          <a:lstStyle/>
          <a:p>
            <a:r>
              <a:rPr lang="nl-NL" sz="2800" b="1" dirty="0" smtClean="0"/>
              <a:t>- GEEN METHODE  </a:t>
            </a:r>
            <a:r>
              <a:rPr lang="nl-NL" sz="2800" b="1" dirty="0" smtClean="0">
                <a:latin typeface="Wingdings"/>
                <a:ea typeface="Wingdings"/>
                <a:cs typeface="Wingdings"/>
                <a:sym typeface="Wingdings"/>
              </a:rPr>
              <a:t></a:t>
            </a:r>
            <a:r>
              <a:rPr lang="nl-NL" sz="2800" b="1" dirty="0">
                <a:sym typeface="Wingdings"/>
              </a:rPr>
              <a:t> </a:t>
            </a:r>
            <a:r>
              <a:rPr lang="nl-NL" sz="2800" b="1" dirty="0" smtClean="0"/>
              <a:t>WEL BIJBELSE PRINCIPES</a:t>
            </a:r>
            <a:endParaRPr lang="nl-NL" sz="2800" b="1" dirty="0"/>
          </a:p>
        </p:txBody>
      </p:sp>
      <p:sp>
        <p:nvSpPr>
          <p:cNvPr id="7" name="Tekstvak 6"/>
          <p:cNvSpPr txBox="1"/>
          <p:nvPr/>
        </p:nvSpPr>
        <p:spPr>
          <a:xfrm>
            <a:off x="685802" y="3550756"/>
            <a:ext cx="4158032" cy="523220"/>
          </a:xfrm>
          <a:prstGeom prst="rect">
            <a:avLst/>
          </a:prstGeom>
          <a:noFill/>
        </p:spPr>
        <p:txBody>
          <a:bodyPr wrap="square" rtlCol="0">
            <a:spAutoFit/>
          </a:bodyPr>
          <a:lstStyle/>
          <a:p>
            <a:r>
              <a:rPr lang="nl-NL" sz="2800" b="1" dirty="0" smtClean="0"/>
              <a:t>- EEN LEVENSSTIJL</a:t>
            </a:r>
            <a:endParaRPr lang="nl-NL" sz="2800" b="1" dirty="0"/>
          </a:p>
        </p:txBody>
      </p:sp>
      <p:pic>
        <p:nvPicPr>
          <p:cNvPr id="3" name="Afbeelding 2"/>
          <p:cNvPicPr>
            <a:picLocks noChangeAspect="1"/>
          </p:cNvPicPr>
          <p:nvPr/>
        </p:nvPicPr>
        <p:blipFill>
          <a:blip r:embed="rId2"/>
          <a:stretch>
            <a:fillRect/>
          </a:stretch>
        </p:blipFill>
        <p:spPr>
          <a:xfrm>
            <a:off x="5029199" y="3374083"/>
            <a:ext cx="3429000" cy="2374900"/>
          </a:xfrm>
          <a:prstGeom prst="rect">
            <a:avLst/>
          </a:prstGeom>
        </p:spPr>
      </p:pic>
      <p:sp>
        <p:nvSpPr>
          <p:cNvPr id="8" name="Tekstvak 7"/>
          <p:cNvSpPr txBox="1"/>
          <p:nvPr/>
        </p:nvSpPr>
        <p:spPr>
          <a:xfrm>
            <a:off x="838202" y="4476368"/>
            <a:ext cx="4005632" cy="1384995"/>
          </a:xfrm>
          <a:prstGeom prst="rect">
            <a:avLst/>
          </a:prstGeom>
          <a:noFill/>
        </p:spPr>
        <p:txBody>
          <a:bodyPr wrap="square" rtlCol="0">
            <a:spAutoFit/>
          </a:bodyPr>
          <a:lstStyle/>
          <a:p>
            <a:r>
              <a:rPr lang="nl-NL" sz="2800" b="1" dirty="0" smtClean="0"/>
              <a:t>- DE VERLOREN MENS       	MET GOD IN 	CONTACT BRENGEN</a:t>
            </a:r>
            <a:endParaRPr lang="nl-NL" sz="2800" b="1" dirty="0"/>
          </a:p>
        </p:txBody>
      </p:sp>
    </p:spTree>
    <p:extLst>
      <p:ext uri="{BB962C8B-B14F-4D97-AF65-F5344CB8AC3E}">
        <p14:creationId xmlns:p14="http://schemas.microsoft.com/office/powerpoint/2010/main" val="4208193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954107"/>
          </a:xfrm>
          <a:prstGeom prst="rect">
            <a:avLst/>
          </a:prstGeom>
          <a:noFill/>
        </p:spPr>
        <p:txBody>
          <a:bodyPr wrap="square" rtlCol="0">
            <a:spAutoFit/>
          </a:bodyPr>
          <a:lstStyle/>
          <a:p>
            <a:pPr algn="ctr"/>
            <a:r>
              <a:rPr lang="nl-NL" sz="2800" b="1" dirty="0" smtClean="0">
                <a:solidFill>
                  <a:srgbClr val="FFFF00"/>
                </a:solidFill>
              </a:rPr>
              <a:t>NIET: “Je bent zondig, neemt Jezus aan en je komt in de hemel.”</a:t>
            </a:r>
            <a:endParaRPr lang="nl-NL" sz="2800" b="1" dirty="0">
              <a:solidFill>
                <a:srgbClr val="FFFF00"/>
              </a:solidFill>
            </a:endParaRPr>
          </a:p>
        </p:txBody>
      </p:sp>
      <p:sp>
        <p:nvSpPr>
          <p:cNvPr id="6" name="Tekstvak 5"/>
          <p:cNvSpPr txBox="1"/>
          <p:nvPr/>
        </p:nvSpPr>
        <p:spPr>
          <a:xfrm>
            <a:off x="685800" y="2793334"/>
            <a:ext cx="7889246" cy="954107"/>
          </a:xfrm>
          <a:prstGeom prst="rect">
            <a:avLst/>
          </a:prstGeom>
          <a:noFill/>
        </p:spPr>
        <p:txBody>
          <a:bodyPr wrap="square" rtlCol="0">
            <a:spAutoFit/>
          </a:bodyPr>
          <a:lstStyle/>
          <a:p>
            <a:r>
              <a:rPr lang="nl-NL" sz="2800" b="1" dirty="0" smtClean="0"/>
              <a:t>Wie heeft nog niet-christen vrienden en kennissen?</a:t>
            </a:r>
            <a:endParaRPr lang="nl-NL" sz="2800" b="1" dirty="0"/>
          </a:p>
        </p:txBody>
      </p:sp>
      <p:sp>
        <p:nvSpPr>
          <p:cNvPr id="9" name="Tekstvak 8"/>
          <p:cNvSpPr txBox="1"/>
          <p:nvPr/>
        </p:nvSpPr>
        <p:spPr>
          <a:xfrm>
            <a:off x="685800" y="4489024"/>
            <a:ext cx="4360328" cy="523220"/>
          </a:xfrm>
          <a:prstGeom prst="rect">
            <a:avLst/>
          </a:prstGeom>
          <a:noFill/>
        </p:spPr>
        <p:txBody>
          <a:bodyPr wrap="square" rtlCol="0">
            <a:spAutoFit/>
          </a:bodyPr>
          <a:lstStyle/>
          <a:p>
            <a:r>
              <a:rPr lang="nl-NL" sz="2800" b="1" dirty="0" smtClean="0"/>
              <a:t>Waarom maak je er geen?</a:t>
            </a:r>
            <a:endParaRPr lang="nl-NL" sz="2800" b="1" dirty="0"/>
          </a:p>
        </p:txBody>
      </p:sp>
      <p:sp>
        <p:nvSpPr>
          <p:cNvPr id="10" name="Tekstvak 9"/>
          <p:cNvSpPr txBox="1"/>
          <p:nvPr/>
        </p:nvSpPr>
        <p:spPr>
          <a:xfrm>
            <a:off x="802647" y="5896576"/>
            <a:ext cx="4243481" cy="523220"/>
          </a:xfrm>
          <a:prstGeom prst="rect">
            <a:avLst/>
          </a:prstGeom>
          <a:noFill/>
        </p:spPr>
        <p:txBody>
          <a:bodyPr wrap="square" rtlCol="0">
            <a:spAutoFit/>
          </a:bodyPr>
          <a:lstStyle/>
          <a:p>
            <a:r>
              <a:rPr lang="nl-NL" sz="2800" b="1" i="1" dirty="0" smtClean="0"/>
              <a:t>Lezen Johannes 4:1-26</a:t>
            </a:r>
            <a:endParaRPr lang="nl-NL" sz="2800" b="1" i="1" dirty="0"/>
          </a:p>
        </p:txBody>
      </p:sp>
      <p:pic>
        <p:nvPicPr>
          <p:cNvPr id="4" name="Afbeelding 3"/>
          <p:cNvPicPr>
            <a:picLocks noChangeAspect="1"/>
          </p:cNvPicPr>
          <p:nvPr/>
        </p:nvPicPr>
        <p:blipFill>
          <a:blip r:embed="rId2"/>
          <a:stretch>
            <a:fillRect/>
          </a:stretch>
        </p:blipFill>
        <p:spPr>
          <a:xfrm>
            <a:off x="5176163" y="3522510"/>
            <a:ext cx="3877927" cy="2908445"/>
          </a:xfrm>
          <a:prstGeom prst="rect">
            <a:avLst/>
          </a:prstGeom>
        </p:spPr>
      </p:pic>
    </p:spTree>
    <p:extLst>
      <p:ext uri="{BB962C8B-B14F-4D97-AF65-F5344CB8AC3E}">
        <p14:creationId xmlns:p14="http://schemas.microsoft.com/office/powerpoint/2010/main" val="3610921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u="sng" dirty="0" smtClean="0">
                <a:solidFill>
                  <a:srgbClr val="FFFF00"/>
                </a:solidFill>
              </a:rPr>
              <a:t>Drie delen</a:t>
            </a:r>
            <a:endParaRPr lang="nl-NL" sz="2800" b="1" u="sng" dirty="0">
              <a:solidFill>
                <a:srgbClr val="FFFF00"/>
              </a:solidFill>
            </a:endParaRPr>
          </a:p>
        </p:txBody>
      </p:sp>
      <p:sp>
        <p:nvSpPr>
          <p:cNvPr id="6" name="Tekstvak 5"/>
          <p:cNvSpPr txBox="1"/>
          <p:nvPr/>
        </p:nvSpPr>
        <p:spPr>
          <a:xfrm>
            <a:off x="685800" y="2388766"/>
            <a:ext cx="7889246" cy="523220"/>
          </a:xfrm>
          <a:prstGeom prst="rect">
            <a:avLst/>
          </a:prstGeom>
          <a:noFill/>
        </p:spPr>
        <p:txBody>
          <a:bodyPr wrap="square" rtlCol="0">
            <a:spAutoFit/>
          </a:bodyPr>
          <a:lstStyle/>
          <a:p>
            <a:r>
              <a:rPr lang="nl-NL" sz="2800" b="1" dirty="0" smtClean="0"/>
              <a:t>1. Contacten leggen: Johannes 4:1-9</a:t>
            </a:r>
            <a:endParaRPr lang="nl-NL" sz="2800" b="1" dirty="0"/>
          </a:p>
        </p:txBody>
      </p:sp>
      <p:sp>
        <p:nvSpPr>
          <p:cNvPr id="8" name="Tekstvak 7"/>
          <p:cNvSpPr txBox="1"/>
          <p:nvPr/>
        </p:nvSpPr>
        <p:spPr>
          <a:xfrm>
            <a:off x="685800" y="3085557"/>
            <a:ext cx="2544616" cy="523220"/>
          </a:xfrm>
          <a:prstGeom prst="rect">
            <a:avLst/>
          </a:prstGeom>
          <a:noFill/>
        </p:spPr>
        <p:txBody>
          <a:bodyPr wrap="square" rtlCol="0">
            <a:spAutoFit/>
          </a:bodyPr>
          <a:lstStyle/>
          <a:p>
            <a:r>
              <a:rPr lang="nl-NL" sz="2800" b="1" dirty="0" smtClean="0"/>
              <a:t>= TIJD MAKEN</a:t>
            </a:r>
            <a:endParaRPr lang="nl-NL" sz="2800" b="1" dirty="0"/>
          </a:p>
        </p:txBody>
      </p:sp>
      <p:pic>
        <p:nvPicPr>
          <p:cNvPr id="1025" name="Afbeelding 1"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416" y="4660941"/>
            <a:ext cx="3268616" cy="203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685799" y="3716948"/>
            <a:ext cx="7889247" cy="1200329"/>
          </a:xfrm>
          <a:prstGeom prst="rect">
            <a:avLst/>
          </a:prstGeom>
        </p:spPr>
        <p:txBody>
          <a:bodyPr wrap="square">
            <a:spAutoFit/>
          </a:bodyPr>
          <a:lstStyle/>
          <a:p>
            <a:r>
              <a:rPr lang="nl-NL" i="1" dirty="0" smtClean="0"/>
              <a:t>“</a:t>
            </a:r>
            <a:r>
              <a:rPr lang="nl-NL" i="1" dirty="0"/>
              <a:t>Integendeel, we moeten vriendschap sluiten met zondige mensen, zelfs met hen die op een bepaald levensterrein regelrecht tegen God ingaan. We moeten tijd aan hen spenderen, genieten van hun gezelschap, met hen praten, als vrienden met hen omgaan.” </a:t>
            </a:r>
            <a:r>
              <a:rPr lang="nl-NL" dirty="0" err="1" smtClean="0"/>
              <a:t>Jerram</a:t>
            </a:r>
            <a:r>
              <a:rPr lang="nl-NL" dirty="0" smtClean="0"/>
              <a:t> </a:t>
            </a:r>
            <a:r>
              <a:rPr lang="nl-NL" dirty="0" err="1" smtClean="0"/>
              <a:t>Barrs</a:t>
            </a:r>
            <a:r>
              <a:rPr lang="nl-NL" dirty="0" smtClean="0"/>
              <a:t> </a:t>
            </a:r>
            <a:endParaRPr lang="nl-NL" dirty="0"/>
          </a:p>
        </p:txBody>
      </p:sp>
    </p:spTree>
    <p:extLst>
      <p:ext uri="{BB962C8B-B14F-4D97-AF65-F5344CB8AC3E}">
        <p14:creationId xmlns:p14="http://schemas.microsoft.com/office/powerpoint/2010/main" val="974956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blinds(horizontal)">
                                      <p:cBhvr>
                                        <p:cTn id="15" dur="500"/>
                                        <p:tgtEl>
                                          <p:spTgt spid="10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u="sng" dirty="0" smtClean="0">
                <a:solidFill>
                  <a:srgbClr val="FFFF00"/>
                </a:solidFill>
              </a:rPr>
              <a:t>Drie delen</a:t>
            </a:r>
            <a:endParaRPr lang="nl-NL" sz="2800" b="1" u="sng" dirty="0">
              <a:solidFill>
                <a:srgbClr val="FFFF00"/>
              </a:solidFill>
            </a:endParaRPr>
          </a:p>
        </p:txBody>
      </p:sp>
      <p:sp>
        <p:nvSpPr>
          <p:cNvPr id="6" name="Tekstvak 5"/>
          <p:cNvSpPr txBox="1"/>
          <p:nvPr/>
        </p:nvSpPr>
        <p:spPr>
          <a:xfrm>
            <a:off x="685800" y="2270114"/>
            <a:ext cx="7889246" cy="523220"/>
          </a:xfrm>
          <a:prstGeom prst="rect">
            <a:avLst/>
          </a:prstGeom>
          <a:noFill/>
        </p:spPr>
        <p:txBody>
          <a:bodyPr wrap="square" rtlCol="0">
            <a:spAutoFit/>
          </a:bodyPr>
          <a:lstStyle/>
          <a:p>
            <a:r>
              <a:rPr lang="nl-NL" sz="2800" b="1" dirty="0" smtClean="0"/>
              <a:t>1. Contacten leggen: Johannes 4:1-9</a:t>
            </a:r>
            <a:endParaRPr lang="nl-NL" sz="2800" b="1" dirty="0"/>
          </a:p>
        </p:txBody>
      </p:sp>
      <p:sp>
        <p:nvSpPr>
          <p:cNvPr id="8" name="Tekstvak 7"/>
          <p:cNvSpPr txBox="1"/>
          <p:nvPr/>
        </p:nvSpPr>
        <p:spPr>
          <a:xfrm>
            <a:off x="685800" y="2979449"/>
            <a:ext cx="5365503" cy="523220"/>
          </a:xfrm>
          <a:prstGeom prst="rect">
            <a:avLst/>
          </a:prstGeom>
          <a:noFill/>
        </p:spPr>
        <p:txBody>
          <a:bodyPr wrap="square" rtlCol="0">
            <a:spAutoFit/>
          </a:bodyPr>
          <a:lstStyle/>
          <a:p>
            <a:r>
              <a:rPr lang="nl-NL" sz="2800" b="1" dirty="0" smtClean="0"/>
              <a:t>= JE AFHANKELIJK STELLEN</a:t>
            </a:r>
            <a:endParaRPr lang="nl-NL" sz="2800" b="1" dirty="0"/>
          </a:p>
        </p:txBody>
      </p:sp>
      <p:sp>
        <p:nvSpPr>
          <p:cNvPr id="9" name="Tekstvak 8"/>
          <p:cNvSpPr txBox="1"/>
          <p:nvPr/>
        </p:nvSpPr>
        <p:spPr>
          <a:xfrm>
            <a:off x="1090390" y="3804756"/>
            <a:ext cx="639476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GENIET VAN DE CONTACTEN</a:t>
            </a:r>
            <a:endParaRPr lang="nl-NL" sz="2800" b="1" dirty="0">
              <a:solidFill>
                <a:srgbClr val="FFFF00"/>
              </a:solidFill>
            </a:endParaRPr>
          </a:p>
        </p:txBody>
      </p:sp>
      <p:sp>
        <p:nvSpPr>
          <p:cNvPr id="10" name="Tekstvak 9"/>
          <p:cNvSpPr txBox="1"/>
          <p:nvPr/>
        </p:nvSpPr>
        <p:spPr>
          <a:xfrm>
            <a:off x="1090390" y="4597723"/>
            <a:ext cx="639476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GA NIET KRAMPACHTIG OM</a:t>
            </a:r>
            <a:endParaRPr lang="nl-NL" sz="2800" b="1" dirty="0">
              <a:solidFill>
                <a:srgbClr val="FFFF00"/>
              </a:solidFill>
            </a:endParaRPr>
          </a:p>
        </p:txBody>
      </p:sp>
      <p:sp>
        <p:nvSpPr>
          <p:cNvPr id="11" name="Tekstvak 10"/>
          <p:cNvSpPr txBox="1"/>
          <p:nvPr/>
        </p:nvSpPr>
        <p:spPr>
          <a:xfrm>
            <a:off x="1090390" y="5388436"/>
            <a:ext cx="639476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sym typeface="Wingdings"/>
              </a:rPr>
              <a:t>BID</a:t>
            </a:r>
            <a:endParaRPr lang="nl-NL" sz="2800" b="1" dirty="0">
              <a:solidFill>
                <a:srgbClr val="FFFF00"/>
              </a:solidFill>
            </a:endParaRPr>
          </a:p>
        </p:txBody>
      </p:sp>
      <p:sp>
        <p:nvSpPr>
          <p:cNvPr id="12" name="Tekstvak 11"/>
          <p:cNvSpPr txBox="1"/>
          <p:nvPr/>
        </p:nvSpPr>
        <p:spPr>
          <a:xfrm>
            <a:off x="1090390" y="6121161"/>
            <a:ext cx="639476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STEL JE OPEN</a:t>
            </a:r>
            <a:endParaRPr lang="nl-NL" sz="2800" b="1" dirty="0">
              <a:solidFill>
                <a:srgbClr val="FFFF00"/>
              </a:solidFill>
            </a:endParaRPr>
          </a:p>
        </p:txBody>
      </p:sp>
    </p:spTree>
    <p:extLst>
      <p:ext uri="{BB962C8B-B14F-4D97-AF65-F5344CB8AC3E}">
        <p14:creationId xmlns:p14="http://schemas.microsoft.com/office/powerpoint/2010/main" val="3298757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u="sng" dirty="0" smtClean="0">
                <a:solidFill>
                  <a:srgbClr val="FFFF00"/>
                </a:solidFill>
              </a:rPr>
              <a:t>Drie delen</a:t>
            </a:r>
            <a:endParaRPr lang="nl-NL" sz="2800" b="1" u="sng" dirty="0">
              <a:solidFill>
                <a:srgbClr val="FFFF00"/>
              </a:solidFill>
            </a:endParaRPr>
          </a:p>
        </p:txBody>
      </p:sp>
      <p:sp>
        <p:nvSpPr>
          <p:cNvPr id="6" name="Tekstvak 5"/>
          <p:cNvSpPr txBox="1"/>
          <p:nvPr/>
        </p:nvSpPr>
        <p:spPr>
          <a:xfrm>
            <a:off x="685800" y="2270114"/>
            <a:ext cx="7889246" cy="523220"/>
          </a:xfrm>
          <a:prstGeom prst="rect">
            <a:avLst/>
          </a:prstGeom>
          <a:noFill/>
        </p:spPr>
        <p:txBody>
          <a:bodyPr wrap="square" rtlCol="0">
            <a:spAutoFit/>
          </a:bodyPr>
          <a:lstStyle/>
          <a:p>
            <a:r>
              <a:rPr lang="nl-NL" sz="2800" b="1" dirty="0" smtClean="0"/>
              <a:t>2. Een nood scheppen: Johannes 4:9-18</a:t>
            </a:r>
            <a:endParaRPr lang="nl-NL" sz="2800" b="1" dirty="0"/>
          </a:p>
        </p:txBody>
      </p:sp>
      <p:sp>
        <p:nvSpPr>
          <p:cNvPr id="8" name="Tekstvak 7"/>
          <p:cNvSpPr txBox="1"/>
          <p:nvPr/>
        </p:nvSpPr>
        <p:spPr>
          <a:xfrm>
            <a:off x="3315632" y="3089924"/>
            <a:ext cx="3461240" cy="523220"/>
          </a:xfrm>
          <a:prstGeom prst="rect">
            <a:avLst/>
          </a:prstGeom>
          <a:noFill/>
        </p:spPr>
        <p:txBody>
          <a:bodyPr wrap="square" rtlCol="0">
            <a:spAutoFit/>
          </a:bodyPr>
          <a:lstStyle/>
          <a:p>
            <a:r>
              <a:rPr lang="nl-NL" sz="2800" b="1" dirty="0" smtClean="0"/>
              <a:t>Hoe deed Jezus het?</a:t>
            </a:r>
            <a:endParaRPr lang="nl-NL" sz="2800" b="1" dirty="0"/>
          </a:p>
        </p:txBody>
      </p:sp>
      <p:pic>
        <p:nvPicPr>
          <p:cNvPr id="3" name="Afbeelding 2"/>
          <p:cNvPicPr>
            <a:picLocks noChangeAspect="1"/>
          </p:cNvPicPr>
          <p:nvPr/>
        </p:nvPicPr>
        <p:blipFill>
          <a:blip r:embed="rId2"/>
          <a:stretch>
            <a:fillRect/>
          </a:stretch>
        </p:blipFill>
        <p:spPr>
          <a:xfrm>
            <a:off x="685800" y="3135367"/>
            <a:ext cx="2438400" cy="3340100"/>
          </a:xfrm>
          <a:prstGeom prst="rect">
            <a:avLst/>
          </a:prstGeom>
        </p:spPr>
      </p:pic>
      <p:sp>
        <p:nvSpPr>
          <p:cNvPr id="4" name="Rechthoek 3"/>
          <p:cNvSpPr/>
          <p:nvPr/>
        </p:nvSpPr>
        <p:spPr>
          <a:xfrm>
            <a:off x="3315632" y="3613144"/>
            <a:ext cx="5142568" cy="2862323"/>
          </a:xfrm>
          <a:prstGeom prst="rect">
            <a:avLst/>
          </a:prstGeom>
        </p:spPr>
        <p:txBody>
          <a:bodyPr wrap="square">
            <a:spAutoFit/>
          </a:bodyPr>
          <a:lstStyle/>
          <a:p>
            <a:r>
              <a:rPr lang="nl-NL" i="1" dirty="0"/>
              <a:t>“Wanneer we over dit schijnbaar alledaagse verzoek nadenken, moeten we in de gaten houden dat Joden nooit aten of drinken uit een voorwerp dat door Samaritanen gebruikt was. Rabbi </a:t>
            </a:r>
            <a:r>
              <a:rPr lang="nl-NL" i="1" dirty="0" err="1"/>
              <a:t>Eliëzer</a:t>
            </a:r>
            <a:r>
              <a:rPr lang="nl-NL" i="1" dirty="0"/>
              <a:t> leerde: ‘Hij die het brood van Samaritanen eet, is als degene die het vlees van varkens eet.’ Maar Jezus doorbrak de sociale gewoonten van zijn volk door haar te vragen om Hem water te geven uit haar eigen emmer. Zij staat hier versteld van, want zij beseft hoe buitengewoon dit verzoek in feit is.” </a:t>
            </a:r>
          </a:p>
        </p:txBody>
      </p:sp>
    </p:spTree>
    <p:extLst>
      <p:ext uri="{BB962C8B-B14F-4D97-AF65-F5344CB8AC3E}">
        <p14:creationId xmlns:p14="http://schemas.microsoft.com/office/powerpoint/2010/main" val="2899516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u="sng" dirty="0" smtClean="0">
                <a:solidFill>
                  <a:srgbClr val="FFFF00"/>
                </a:solidFill>
              </a:rPr>
              <a:t>Drie delen</a:t>
            </a:r>
            <a:endParaRPr lang="nl-NL" sz="2800" b="1" u="sng" dirty="0">
              <a:solidFill>
                <a:srgbClr val="FFFF00"/>
              </a:solidFill>
            </a:endParaRPr>
          </a:p>
        </p:txBody>
      </p:sp>
      <p:sp>
        <p:nvSpPr>
          <p:cNvPr id="6" name="Tekstvak 5"/>
          <p:cNvSpPr txBox="1"/>
          <p:nvPr/>
        </p:nvSpPr>
        <p:spPr>
          <a:xfrm>
            <a:off x="685800" y="2270114"/>
            <a:ext cx="7889246" cy="523220"/>
          </a:xfrm>
          <a:prstGeom prst="rect">
            <a:avLst/>
          </a:prstGeom>
          <a:noFill/>
        </p:spPr>
        <p:txBody>
          <a:bodyPr wrap="square" rtlCol="0">
            <a:spAutoFit/>
          </a:bodyPr>
          <a:lstStyle/>
          <a:p>
            <a:r>
              <a:rPr lang="nl-NL" sz="2800" b="1" dirty="0" smtClean="0"/>
              <a:t>2. Een nood scheppen: Johannes 4:9-18</a:t>
            </a:r>
            <a:endParaRPr lang="nl-NL" sz="2800" b="1" dirty="0"/>
          </a:p>
        </p:txBody>
      </p:sp>
      <p:sp>
        <p:nvSpPr>
          <p:cNvPr id="9" name="Tekstvak 8"/>
          <p:cNvSpPr txBox="1"/>
          <p:nvPr/>
        </p:nvSpPr>
        <p:spPr>
          <a:xfrm>
            <a:off x="685800" y="3096761"/>
            <a:ext cx="639476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Door je gedrag (Efeziërs 4:20)</a:t>
            </a:r>
            <a:endParaRPr lang="nl-NL" sz="2800" b="1" dirty="0">
              <a:solidFill>
                <a:srgbClr val="FFFF00"/>
              </a:solidFill>
            </a:endParaRPr>
          </a:p>
        </p:txBody>
      </p:sp>
      <p:sp>
        <p:nvSpPr>
          <p:cNvPr id="7" name="Rechthoek 6"/>
          <p:cNvSpPr/>
          <p:nvPr/>
        </p:nvSpPr>
        <p:spPr>
          <a:xfrm>
            <a:off x="685799" y="3889161"/>
            <a:ext cx="5102075" cy="2308324"/>
          </a:xfrm>
          <a:prstGeom prst="rect">
            <a:avLst/>
          </a:prstGeom>
        </p:spPr>
        <p:txBody>
          <a:bodyPr wrap="square">
            <a:spAutoFit/>
          </a:bodyPr>
          <a:lstStyle/>
          <a:p>
            <a:r>
              <a:rPr lang="nl-NL" sz="2400" dirty="0"/>
              <a:t>1 Petrus 2</a:t>
            </a:r>
            <a:r>
              <a:rPr lang="nl-NL" sz="2400" dirty="0" smtClean="0"/>
              <a:t>:12 </a:t>
            </a:r>
            <a:r>
              <a:rPr lang="nl-NL" sz="2400" i="1" dirty="0"/>
              <a:t>“… en dat gij een goede wandel leidt onder de heidenen, opdat zij, nader toeziende op datgene, waarin zij u als boosdoeners belasteren, op grond van uw goede werken God mogen verheerlijken ten dage der verzoeking.”</a:t>
            </a:r>
            <a:r>
              <a:rPr lang="nl-NL" sz="2400" i="1" dirty="0" smtClean="0">
                <a:effectLst/>
              </a:rPr>
              <a:t> </a:t>
            </a:r>
            <a:endParaRPr lang="nl-NL" sz="2400" i="1" dirty="0"/>
          </a:p>
        </p:txBody>
      </p:sp>
      <p:pic>
        <p:nvPicPr>
          <p:cNvPr id="4097" name="Afbeeldi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947" y="2845499"/>
            <a:ext cx="2337253" cy="385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887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blinds(horizontal)">
                                      <p:cBhvr>
                                        <p:cTn id="12"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u="sng" dirty="0" smtClean="0">
                <a:solidFill>
                  <a:srgbClr val="FFFF00"/>
                </a:solidFill>
              </a:rPr>
              <a:t>Drie delen</a:t>
            </a:r>
            <a:endParaRPr lang="nl-NL" sz="2800" b="1" u="sng" dirty="0">
              <a:solidFill>
                <a:srgbClr val="FFFF00"/>
              </a:solidFill>
            </a:endParaRPr>
          </a:p>
        </p:txBody>
      </p:sp>
      <p:sp>
        <p:nvSpPr>
          <p:cNvPr id="6" name="Tekstvak 5"/>
          <p:cNvSpPr txBox="1"/>
          <p:nvPr/>
        </p:nvSpPr>
        <p:spPr>
          <a:xfrm>
            <a:off x="685800" y="2270114"/>
            <a:ext cx="7889246" cy="523220"/>
          </a:xfrm>
          <a:prstGeom prst="rect">
            <a:avLst/>
          </a:prstGeom>
          <a:noFill/>
        </p:spPr>
        <p:txBody>
          <a:bodyPr wrap="square" rtlCol="0">
            <a:spAutoFit/>
          </a:bodyPr>
          <a:lstStyle/>
          <a:p>
            <a:r>
              <a:rPr lang="nl-NL" sz="2800" b="1" dirty="0" smtClean="0"/>
              <a:t>2. Een nood scheppen: Johannes 4:9-18</a:t>
            </a:r>
            <a:endParaRPr lang="nl-NL" sz="2800" b="1" dirty="0"/>
          </a:p>
        </p:txBody>
      </p:sp>
      <p:sp>
        <p:nvSpPr>
          <p:cNvPr id="9" name="Tekstvak 8"/>
          <p:cNvSpPr txBox="1"/>
          <p:nvPr/>
        </p:nvSpPr>
        <p:spPr>
          <a:xfrm>
            <a:off x="685800" y="3096761"/>
            <a:ext cx="3281423"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Door je gedrag</a:t>
            </a:r>
            <a:endParaRPr lang="nl-NL" sz="2800" b="1" dirty="0">
              <a:solidFill>
                <a:srgbClr val="FFFF00"/>
              </a:solidFill>
            </a:endParaRPr>
          </a:p>
        </p:txBody>
      </p:sp>
      <p:sp>
        <p:nvSpPr>
          <p:cNvPr id="8" name="Tekstvak 7"/>
          <p:cNvSpPr txBox="1"/>
          <p:nvPr/>
        </p:nvSpPr>
        <p:spPr>
          <a:xfrm>
            <a:off x="685800" y="3772381"/>
            <a:ext cx="639476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Door het gesprek</a:t>
            </a:r>
            <a:endParaRPr lang="nl-NL" sz="2800" b="1" dirty="0">
              <a:solidFill>
                <a:srgbClr val="FFFF00"/>
              </a:solidFill>
            </a:endParaRPr>
          </a:p>
        </p:txBody>
      </p:sp>
      <p:sp>
        <p:nvSpPr>
          <p:cNvPr id="10" name="Tekstvak 9"/>
          <p:cNvSpPr txBox="1"/>
          <p:nvPr/>
        </p:nvSpPr>
        <p:spPr>
          <a:xfrm>
            <a:off x="685800" y="5730501"/>
            <a:ext cx="4571752" cy="954107"/>
          </a:xfrm>
          <a:prstGeom prst="rect">
            <a:avLst/>
          </a:prstGeom>
          <a:noFill/>
        </p:spPr>
        <p:txBody>
          <a:bodyPr wrap="square" rtlCol="0">
            <a:spAutoFit/>
          </a:bodyPr>
          <a:lstStyle/>
          <a:p>
            <a:pPr marL="457200" indent="-457200">
              <a:buFont typeface="Arial"/>
              <a:buChar char="•"/>
            </a:pPr>
            <a:r>
              <a:rPr lang="nl-NL" sz="2800" b="1" dirty="0" smtClean="0"/>
              <a:t>HOE HERKEN JE SPECIFIEKE NODEN?</a:t>
            </a:r>
            <a:endParaRPr lang="nl-NL" sz="2800" b="1" dirty="0"/>
          </a:p>
        </p:txBody>
      </p:sp>
      <p:sp>
        <p:nvSpPr>
          <p:cNvPr id="11" name="Tekstvak 10"/>
          <p:cNvSpPr txBox="1"/>
          <p:nvPr/>
        </p:nvSpPr>
        <p:spPr>
          <a:xfrm>
            <a:off x="685800" y="4572145"/>
            <a:ext cx="4571752" cy="954107"/>
          </a:xfrm>
          <a:prstGeom prst="rect">
            <a:avLst/>
          </a:prstGeom>
          <a:noFill/>
        </p:spPr>
        <p:txBody>
          <a:bodyPr wrap="square" rtlCol="0">
            <a:spAutoFit/>
          </a:bodyPr>
          <a:lstStyle/>
          <a:p>
            <a:pPr marL="457200" indent="-457200">
              <a:buFont typeface="Arial"/>
              <a:buChar char="•"/>
            </a:pPr>
            <a:r>
              <a:rPr lang="nl-NL" sz="2800" b="1" dirty="0" smtClean="0"/>
              <a:t>NODEN WAAR IEDER MENS MEE ZIT?</a:t>
            </a:r>
            <a:endParaRPr lang="nl-NL" sz="2800" b="1" dirty="0"/>
          </a:p>
        </p:txBody>
      </p:sp>
      <p:pic>
        <p:nvPicPr>
          <p:cNvPr id="3" name="Afbeelding 2"/>
          <p:cNvPicPr>
            <a:picLocks noChangeAspect="1"/>
          </p:cNvPicPr>
          <p:nvPr/>
        </p:nvPicPr>
        <p:blipFill>
          <a:blip r:embed="rId2"/>
          <a:stretch>
            <a:fillRect/>
          </a:stretch>
        </p:blipFill>
        <p:spPr>
          <a:xfrm>
            <a:off x="5257552" y="3005344"/>
            <a:ext cx="3131625" cy="1759575"/>
          </a:xfrm>
          <a:prstGeom prst="rect">
            <a:avLst/>
          </a:prstGeom>
        </p:spPr>
      </p:pic>
      <p:pic>
        <p:nvPicPr>
          <p:cNvPr id="4" name="Afbeelding 3"/>
          <p:cNvPicPr>
            <a:picLocks noChangeAspect="1"/>
          </p:cNvPicPr>
          <p:nvPr/>
        </p:nvPicPr>
        <p:blipFill>
          <a:blip r:embed="rId3"/>
          <a:stretch>
            <a:fillRect/>
          </a:stretch>
        </p:blipFill>
        <p:spPr>
          <a:xfrm>
            <a:off x="5257552" y="4929544"/>
            <a:ext cx="3120114" cy="1755064"/>
          </a:xfrm>
          <a:prstGeom prst="rect">
            <a:avLst/>
          </a:prstGeom>
        </p:spPr>
      </p:pic>
    </p:spTree>
    <p:extLst>
      <p:ext uri="{BB962C8B-B14F-4D97-AF65-F5344CB8AC3E}">
        <p14:creationId xmlns:p14="http://schemas.microsoft.com/office/powerpoint/2010/main" val="3335170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51805"/>
            <a:ext cx="7772400" cy="698399"/>
          </a:xfrm>
          <a:ln>
            <a:solidFill>
              <a:schemeClr val="tx1"/>
            </a:solidFill>
          </a:ln>
        </p:spPr>
        <p:txBody>
          <a:bodyPr>
            <a:normAutofit fontScale="90000"/>
          </a:bodyPr>
          <a:lstStyle/>
          <a:p>
            <a:r>
              <a:rPr lang="nl-NL" sz="4000" dirty="0" smtClean="0"/>
              <a:t>Het gesprek zelf</a:t>
            </a:r>
            <a:endParaRPr lang="nl-NL" sz="4000" dirty="0"/>
          </a:p>
        </p:txBody>
      </p:sp>
      <p:sp>
        <p:nvSpPr>
          <p:cNvPr id="5" name="Tekstvak 4"/>
          <p:cNvSpPr txBox="1"/>
          <p:nvPr/>
        </p:nvSpPr>
        <p:spPr>
          <a:xfrm>
            <a:off x="1348631" y="1685703"/>
            <a:ext cx="6394760" cy="523220"/>
          </a:xfrm>
          <a:prstGeom prst="rect">
            <a:avLst/>
          </a:prstGeom>
          <a:noFill/>
        </p:spPr>
        <p:txBody>
          <a:bodyPr wrap="square" rtlCol="0">
            <a:spAutoFit/>
          </a:bodyPr>
          <a:lstStyle/>
          <a:p>
            <a:pPr algn="ctr"/>
            <a:r>
              <a:rPr lang="nl-NL" sz="2800" b="1" u="sng" dirty="0" smtClean="0">
                <a:solidFill>
                  <a:srgbClr val="FFFF00"/>
                </a:solidFill>
              </a:rPr>
              <a:t>Drie delen</a:t>
            </a:r>
            <a:endParaRPr lang="nl-NL" sz="2800" b="1" u="sng" dirty="0">
              <a:solidFill>
                <a:srgbClr val="FFFF00"/>
              </a:solidFill>
            </a:endParaRPr>
          </a:p>
        </p:txBody>
      </p:sp>
      <p:sp>
        <p:nvSpPr>
          <p:cNvPr id="6" name="Tekstvak 5"/>
          <p:cNvSpPr txBox="1"/>
          <p:nvPr/>
        </p:nvSpPr>
        <p:spPr>
          <a:xfrm>
            <a:off x="685800" y="2270114"/>
            <a:ext cx="7889246" cy="523220"/>
          </a:xfrm>
          <a:prstGeom prst="rect">
            <a:avLst/>
          </a:prstGeom>
          <a:noFill/>
        </p:spPr>
        <p:txBody>
          <a:bodyPr wrap="square" rtlCol="0">
            <a:spAutoFit/>
          </a:bodyPr>
          <a:lstStyle/>
          <a:p>
            <a:r>
              <a:rPr lang="nl-NL" sz="2800" b="1" dirty="0" smtClean="0"/>
              <a:t>3. Christus verkondigen: Johannes 4:19-26</a:t>
            </a:r>
            <a:endParaRPr lang="nl-NL" sz="2800" b="1" dirty="0"/>
          </a:p>
        </p:txBody>
      </p:sp>
      <p:sp>
        <p:nvSpPr>
          <p:cNvPr id="9" name="Tekstvak 8"/>
          <p:cNvSpPr txBox="1"/>
          <p:nvPr/>
        </p:nvSpPr>
        <p:spPr>
          <a:xfrm>
            <a:off x="2933518" y="5200761"/>
            <a:ext cx="2831880" cy="523220"/>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Een proces</a:t>
            </a:r>
            <a:endParaRPr lang="nl-NL" sz="2800" b="1" dirty="0">
              <a:solidFill>
                <a:srgbClr val="FFFF00"/>
              </a:solidFill>
            </a:endParaRPr>
          </a:p>
        </p:txBody>
      </p:sp>
      <p:pic>
        <p:nvPicPr>
          <p:cNvPr id="6145" name="Afbeeld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63067"/>
            <a:ext cx="2045178" cy="357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3"/>
          <a:stretch>
            <a:fillRect/>
          </a:stretch>
        </p:blipFill>
        <p:spPr>
          <a:xfrm>
            <a:off x="6231100" y="3845676"/>
            <a:ext cx="2687442" cy="2687442"/>
          </a:xfrm>
          <a:prstGeom prst="rect">
            <a:avLst/>
          </a:prstGeom>
        </p:spPr>
      </p:pic>
      <p:sp>
        <p:nvSpPr>
          <p:cNvPr id="14" name="Tekstvak 13"/>
          <p:cNvSpPr txBox="1"/>
          <p:nvPr/>
        </p:nvSpPr>
        <p:spPr>
          <a:xfrm>
            <a:off x="2933518" y="3049164"/>
            <a:ext cx="5372282" cy="954107"/>
          </a:xfrm>
          <a:prstGeom prst="rect">
            <a:avLst/>
          </a:prstGeom>
          <a:noFill/>
        </p:spPr>
        <p:txBody>
          <a:bodyPr wrap="square" rtlCol="0">
            <a:spAutoFit/>
          </a:bodyPr>
          <a:lstStyle/>
          <a:p>
            <a:r>
              <a:rPr lang="nl-NL" sz="2800" b="1" dirty="0" smtClean="0">
                <a:solidFill>
                  <a:srgbClr val="FFFF00"/>
                </a:solidFill>
                <a:latin typeface="Wingdings"/>
                <a:ea typeface="Wingdings"/>
                <a:cs typeface="Wingdings"/>
                <a:sym typeface="Wingdings"/>
              </a:rPr>
              <a:t></a:t>
            </a:r>
            <a:r>
              <a:rPr lang="nl-NL" sz="2800" b="1" dirty="0" smtClean="0">
                <a:solidFill>
                  <a:srgbClr val="FFFF00"/>
                </a:solidFill>
              </a:rPr>
              <a:t>Jezus als Heer verkondigen</a:t>
            </a:r>
          </a:p>
          <a:p>
            <a:r>
              <a:rPr lang="nl-NL" sz="2800" b="1" dirty="0" smtClean="0">
                <a:solidFill>
                  <a:srgbClr val="FFFF00"/>
                </a:solidFill>
              </a:rPr>
              <a:t> ≠ </a:t>
            </a:r>
            <a:r>
              <a:rPr lang="nl-NL" sz="2800" b="1" dirty="0" err="1" smtClean="0">
                <a:solidFill>
                  <a:srgbClr val="FFFF00"/>
                </a:solidFill>
              </a:rPr>
              <a:t>verkoopsproduct</a:t>
            </a:r>
            <a:r>
              <a:rPr lang="nl-NL" sz="2800" b="1" dirty="0" smtClean="0">
                <a:solidFill>
                  <a:srgbClr val="FFFF00"/>
                </a:solidFill>
              </a:rPr>
              <a:t> </a:t>
            </a:r>
            <a:endParaRPr lang="nl-NL" sz="2800" b="1" dirty="0">
              <a:solidFill>
                <a:srgbClr val="FFFF00"/>
              </a:solidFill>
            </a:endParaRPr>
          </a:p>
        </p:txBody>
      </p:sp>
    </p:spTree>
    <p:extLst>
      <p:ext uri="{BB962C8B-B14F-4D97-AF65-F5344CB8AC3E}">
        <p14:creationId xmlns:p14="http://schemas.microsoft.com/office/powerpoint/2010/main" val="1133548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linds(horizontal)">
                                      <p:cBhvr>
                                        <p:cTn id="7" dur="5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theme/theme1.xml><?xml version="1.0" encoding="utf-8"?>
<a:theme xmlns:a="http://schemas.openxmlformats.org/drawingml/2006/main" name="Avondschemering">
  <a:themeElements>
    <a:clrScheme name="Avondschemering">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Avondschemering">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vondschemer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Avondschemering.thmx</Template>
  <TotalTime>249</TotalTime>
  <Words>436</Words>
  <Application>Microsoft Macintosh PowerPoint</Application>
  <PresentationFormat>Diavoorstelling (4:3)</PresentationFormat>
  <Paragraphs>48</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Avondschemering</vt:lpstr>
      <vt:lpstr>Vriendschapsevangelisatie</vt:lpstr>
      <vt:lpstr>Hoe hou je een persoonlijk gesprek?</vt:lpstr>
      <vt:lpstr>Het gesprek zelf</vt:lpstr>
      <vt:lpstr>Het gesprek zelf</vt:lpstr>
      <vt:lpstr>Het gesprek zelf</vt:lpstr>
      <vt:lpstr>Het gesprek zelf</vt:lpstr>
      <vt:lpstr>Het gesprek zelf</vt:lpstr>
      <vt:lpstr>Het gesprek zelf</vt:lpstr>
      <vt:lpstr>Het gesprek zelf</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Vriendschapsevangelisatie</dc:title>
  <dc:creator>Yvan Thomas</dc:creator>
  <cp:lastModifiedBy>Yvan Thomas</cp:lastModifiedBy>
  <cp:revision>16</cp:revision>
  <cp:lastPrinted>2024-02-16T09:20:00Z</cp:lastPrinted>
  <dcterms:created xsi:type="dcterms:W3CDTF">2024-02-15T14:01:02Z</dcterms:created>
  <dcterms:modified xsi:type="dcterms:W3CDTF">2024-10-12T14:24:14Z</dcterms:modified>
</cp:coreProperties>
</file>