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4" r:id="rId1"/>
  </p:sldMasterIdLst>
  <p:sldIdLst>
    <p:sldId id="259" r:id="rId2"/>
    <p:sldId id="258" r:id="rId3"/>
    <p:sldId id="261" r:id="rId4"/>
    <p:sldId id="260" r:id="rId5"/>
    <p:sldId id="263" r:id="rId6"/>
    <p:sldId id="262" r:id="rId7"/>
    <p:sldId id="264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49531F-A579-9D4C-B387-08C281C1B9CF}" v="15" dt="2024-11-14T11:18:22.4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01"/>
    <p:restoredTop sz="94694"/>
  </p:normalViewPr>
  <p:slideViewPr>
    <p:cSldViewPr snapToGrid="0">
      <p:cViewPr varScale="1">
        <p:scale>
          <a:sx n="109" d="100"/>
          <a:sy n="109" d="100"/>
        </p:scale>
        <p:origin x="192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‹nr.›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010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373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517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525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‹nr.›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341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30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‹nr.›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002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‹nr.›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069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‹nr.›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056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852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983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12/16/24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2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33" r:id="rId6"/>
    <p:sldLayoutId id="2147483728" r:id="rId7"/>
    <p:sldLayoutId id="2147483729" r:id="rId8"/>
    <p:sldLayoutId id="2147483730" r:id="rId9"/>
    <p:sldLayoutId id="2147483732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795E13-22C3-FC45-831B-59B230CEE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5798"/>
          </a:xfrm>
        </p:spPr>
        <p:txBody>
          <a:bodyPr>
            <a:normAutofit fontScale="90000"/>
          </a:bodyPr>
          <a:lstStyle/>
          <a:p>
            <a:r>
              <a:rPr lang="nl-NL" sz="6600" dirty="0"/>
              <a:t>Het anker van de hoop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99A446-6C66-7AFE-4CF8-2B788B958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nl-NL" b="0" i="0" u="none" strike="noStrike" dirty="0">
              <a:solidFill>
                <a:srgbClr val="121212"/>
              </a:solidFill>
              <a:effectLst/>
              <a:latin typeface="Inter"/>
            </a:endParaRPr>
          </a:p>
          <a:p>
            <a:pPr marL="0" indent="0">
              <a:buNone/>
            </a:pPr>
            <a:r>
              <a:rPr lang="nl-NL" sz="4000" dirty="0">
                <a:solidFill>
                  <a:srgbClr val="121212"/>
                </a:solidFill>
                <a:latin typeface="Inter"/>
              </a:rPr>
              <a:t>“</a:t>
            </a:r>
            <a:r>
              <a:rPr lang="nl-NL" sz="4000" b="0" i="0" u="none" strike="noStrike" dirty="0">
                <a:solidFill>
                  <a:srgbClr val="121212"/>
                </a:solidFill>
                <a:effectLst/>
                <a:latin typeface="Inter"/>
              </a:rPr>
              <a:t>Deze </a:t>
            </a:r>
            <a:r>
              <a:rPr lang="nl-NL" sz="4000" b="0" i="1" u="none" strike="noStrike" dirty="0">
                <a:solidFill>
                  <a:srgbClr val="C00000"/>
                </a:solidFill>
                <a:effectLst/>
                <a:latin typeface="Inter"/>
              </a:rPr>
              <a:t>hoop</a:t>
            </a:r>
            <a:r>
              <a:rPr lang="nl-NL" sz="4000" b="0" i="0" u="none" strike="noStrike" dirty="0">
                <a:solidFill>
                  <a:srgbClr val="C00000"/>
                </a:solidFill>
                <a:effectLst/>
                <a:latin typeface="Inter"/>
              </a:rPr>
              <a:t> hebben wij als een anker </a:t>
            </a:r>
            <a:r>
              <a:rPr lang="nl-NL" sz="4000" b="0" i="0" u="none" strike="noStrike" dirty="0">
                <a:solidFill>
                  <a:srgbClr val="121212"/>
                </a:solidFill>
                <a:effectLst/>
                <a:latin typeface="Inter"/>
              </a:rPr>
              <a:t>voor de ziel, dat vast en onwrikbaar is en reikt tot in het binnenste </a:t>
            </a:r>
            <a:r>
              <a:rPr lang="nl-NL" sz="4000" b="0" i="1" u="none" strike="noStrike" dirty="0">
                <a:solidFill>
                  <a:srgbClr val="121212"/>
                </a:solidFill>
                <a:effectLst/>
                <a:latin typeface="Inter"/>
              </a:rPr>
              <a:t>heiligdom</a:t>
            </a:r>
            <a:r>
              <a:rPr lang="nl-NL" sz="4000" b="0" i="0" u="none" strike="noStrike" dirty="0">
                <a:solidFill>
                  <a:srgbClr val="121212"/>
                </a:solidFill>
                <a:effectLst/>
                <a:latin typeface="Inter"/>
              </a:rPr>
              <a:t>, achter het voorhangsel.” (Hebr. 6:19)</a:t>
            </a:r>
          </a:p>
          <a:p>
            <a:pPr marL="0" indent="0">
              <a:buNone/>
            </a:pPr>
            <a:endParaRPr lang="nl-NL" sz="4000" dirty="0">
              <a:solidFill>
                <a:srgbClr val="121212"/>
              </a:solidFill>
              <a:latin typeface="Inter"/>
            </a:endParaRPr>
          </a:p>
          <a:p>
            <a:pPr marL="0" indent="0">
              <a:buNone/>
            </a:pPr>
            <a:r>
              <a:rPr lang="nl-NL" sz="4000" b="0" i="0" u="none" strike="noStrike" dirty="0">
                <a:solidFill>
                  <a:srgbClr val="121212"/>
                </a:solidFill>
                <a:effectLst/>
                <a:latin typeface="Inter"/>
              </a:rPr>
              <a:t>“Het geloof nu is een vaste grond van de dingen die men </a:t>
            </a:r>
            <a:r>
              <a:rPr lang="nl-NL" sz="4000" b="0" i="0" u="none" strike="noStrike" dirty="0">
                <a:solidFill>
                  <a:srgbClr val="C00000"/>
                </a:solidFill>
                <a:effectLst/>
                <a:latin typeface="Inter"/>
              </a:rPr>
              <a:t>hoopt</a:t>
            </a:r>
            <a:r>
              <a:rPr lang="nl-NL" sz="4000" b="0" i="0" u="none" strike="noStrike" dirty="0">
                <a:solidFill>
                  <a:srgbClr val="121212"/>
                </a:solidFill>
                <a:effectLst/>
                <a:latin typeface="Inter"/>
              </a:rPr>
              <a:t>, </a:t>
            </a:r>
            <a:r>
              <a:rPr lang="nl-NL" sz="4000" b="0" i="1" u="none" strike="noStrike" dirty="0">
                <a:solidFill>
                  <a:srgbClr val="121212"/>
                </a:solidFill>
                <a:effectLst/>
                <a:latin typeface="Inter"/>
              </a:rPr>
              <a:t>en</a:t>
            </a:r>
            <a:r>
              <a:rPr lang="nl-NL" sz="4000" b="0" i="0" u="none" strike="noStrike" dirty="0">
                <a:solidFill>
                  <a:srgbClr val="121212"/>
                </a:solidFill>
                <a:effectLst/>
                <a:latin typeface="Inter"/>
              </a:rPr>
              <a:t> een bewijs van de zaken die men niet ziet.” (Hebr. 11:1)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394818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buitenshuis, hemel, gras, paal&#10;&#10;Automatisch gegenereerde beschrijving">
            <a:extLst>
              <a:ext uri="{FF2B5EF4-FFF2-40B4-BE49-F238E27FC236}">
                <a16:creationId xmlns:a16="http://schemas.microsoft.com/office/drawing/2014/main" id="{82C13D86-46AB-0625-9994-84D0E9A6D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94030" y="800146"/>
            <a:ext cx="6307526" cy="5437488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1475F6C5-7CB0-3445-D003-6F5DF13FC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660981" y="870681"/>
            <a:ext cx="6307526" cy="529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70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60F0BC-F0C3-98B6-D34C-B8D777539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9952"/>
          </a:xfrm>
        </p:spPr>
        <p:txBody>
          <a:bodyPr>
            <a:normAutofit fontScale="90000"/>
          </a:bodyPr>
          <a:lstStyle/>
          <a:p>
            <a:r>
              <a:rPr lang="nl-NL" sz="6600" dirty="0"/>
              <a:t>Het anker van de hoop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560F772-AD94-2961-9CEE-26BFF8A597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10" y="1850338"/>
            <a:ext cx="292894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eloof Hoop Liefde ketting hanger">
            <a:extLst>
              <a:ext uri="{FF2B5EF4-FFF2-40B4-BE49-F238E27FC236}">
                <a16:creationId xmlns:a16="http://schemas.microsoft.com/office/drawing/2014/main" id="{CF570343-9E93-DF45-521F-5E73FA77E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157" y="1690688"/>
            <a:ext cx="4368654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30. Het Anker">
            <a:extLst>
              <a:ext uri="{FF2B5EF4-FFF2-40B4-BE49-F238E27FC236}">
                <a16:creationId xmlns:a16="http://schemas.microsoft.com/office/drawing/2014/main" id="{2BA95EBC-D24E-DCC1-D9D5-4145F76F8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173" y="1850338"/>
            <a:ext cx="3289815" cy="447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63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A7B9CC-1607-60E2-2D2C-03714D9A0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3060"/>
          </a:xfrm>
        </p:spPr>
        <p:txBody>
          <a:bodyPr>
            <a:noAutofit/>
          </a:bodyPr>
          <a:lstStyle/>
          <a:p>
            <a:r>
              <a:rPr lang="nl-NL" sz="5400" dirty="0"/>
              <a:t>Het anker van de hoop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4A292B-E95D-0A3D-494A-75EAA6CBB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119338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400" dirty="0"/>
              <a:t>*Hopen is een diepmenselijk gegeven</a:t>
            </a:r>
          </a:p>
          <a:p>
            <a:pPr marL="0" indent="0">
              <a:buNone/>
            </a:pPr>
            <a:r>
              <a:rPr lang="nl-NL" sz="4400" dirty="0"/>
              <a:t>  </a:t>
            </a:r>
          </a:p>
          <a:p>
            <a:pPr marL="0" indent="0">
              <a:buNone/>
            </a:pPr>
            <a:r>
              <a:rPr lang="nl-NL" sz="4400" dirty="0"/>
              <a:t>*Hoe hoop te definiëren </a:t>
            </a:r>
          </a:p>
          <a:p>
            <a:pPr marL="0" indent="0">
              <a:buNone/>
            </a:pPr>
            <a:r>
              <a:rPr lang="nl-NL" sz="3600" dirty="0"/>
              <a:t>  </a:t>
            </a:r>
          </a:p>
        </p:txBody>
      </p:sp>
      <p:pic>
        <p:nvPicPr>
          <p:cNvPr id="2050" name="Picture 2" descr="Hoop als kunst van verantwoord leiderschap - broché - PATRICK NULLENS,  Livre tous les livres à la Fnac">
            <a:extLst>
              <a:ext uri="{FF2B5EF4-FFF2-40B4-BE49-F238E27FC236}">
                <a16:creationId xmlns:a16="http://schemas.microsoft.com/office/drawing/2014/main" id="{9424C2CA-7138-C613-62DE-542884942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538" y="3567968"/>
            <a:ext cx="2239109" cy="289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78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A7B9CC-1607-60E2-2D2C-03714D9A0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8937"/>
          </a:xfrm>
        </p:spPr>
        <p:txBody>
          <a:bodyPr>
            <a:normAutofit fontScale="90000"/>
          </a:bodyPr>
          <a:lstStyle/>
          <a:p>
            <a:r>
              <a:rPr lang="nl-NL" sz="6600" dirty="0"/>
              <a:t>Het anker van de hoop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4A292B-E95D-0A3D-494A-75EAA6CBB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119338" cy="5032375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nl-NL" sz="3600" dirty="0"/>
              <a:t>Overleven (Viktor </a:t>
            </a:r>
            <a:r>
              <a:rPr lang="nl-NL" sz="3600" dirty="0" err="1"/>
              <a:t>Frankl</a:t>
            </a:r>
            <a:r>
              <a:rPr lang="nl-NL" sz="3600" dirty="0"/>
              <a:t>)</a:t>
            </a:r>
          </a:p>
          <a:p>
            <a:pPr>
              <a:buFontTx/>
              <a:buChar char="-"/>
            </a:pPr>
            <a:endParaRPr lang="nl-NL" sz="3600" dirty="0"/>
          </a:p>
          <a:p>
            <a:pPr>
              <a:buFontTx/>
              <a:buChar char="-"/>
            </a:pPr>
            <a:r>
              <a:rPr lang="nl-NL" sz="3600" dirty="0"/>
              <a:t>Verbinden (liefde als basismotief voor hoop)</a:t>
            </a:r>
          </a:p>
          <a:p>
            <a:pPr>
              <a:buFontTx/>
              <a:buChar char="-"/>
            </a:pPr>
            <a:endParaRPr lang="nl-NL" sz="3600" dirty="0"/>
          </a:p>
          <a:p>
            <a:pPr>
              <a:buFontTx/>
              <a:buChar char="-"/>
            </a:pPr>
            <a:r>
              <a:rPr lang="nl-NL" sz="3600" dirty="0"/>
              <a:t>Controle (controle-hoop)</a:t>
            </a:r>
          </a:p>
          <a:p>
            <a:pPr marL="0" indent="0">
              <a:buNone/>
            </a:pPr>
            <a:endParaRPr lang="nl-NL" sz="3600" dirty="0"/>
          </a:p>
          <a:p>
            <a:pPr marL="0" indent="0">
              <a:buNone/>
            </a:pPr>
            <a:r>
              <a:rPr lang="nl-NL" sz="3600" dirty="0"/>
              <a:t>- Spiritualiteit (wat ons overstijgt)</a:t>
            </a:r>
          </a:p>
          <a:p>
            <a:pPr marL="0" indent="0">
              <a:buNone/>
            </a:pP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34192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892735-C045-73C5-3A62-DC0BDBC6F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0660"/>
          </a:xfrm>
        </p:spPr>
        <p:txBody>
          <a:bodyPr>
            <a:normAutofit fontScale="90000"/>
          </a:bodyPr>
          <a:lstStyle/>
          <a:p>
            <a:r>
              <a:rPr lang="nl-NL" sz="6600" dirty="0"/>
              <a:t>Het anker van de hoop</a:t>
            </a:r>
          </a:p>
        </p:txBody>
      </p:sp>
      <p:pic>
        <p:nvPicPr>
          <p:cNvPr id="1026" name="Picture 2" descr="Pessimist Stock Illustrations, Vectors, &amp; Clipart – (788 Stock  Illustrations)">
            <a:extLst>
              <a:ext uri="{FF2B5EF4-FFF2-40B4-BE49-F238E27FC236}">
                <a16:creationId xmlns:a16="http://schemas.microsoft.com/office/drawing/2014/main" id="{A24E8675-3E63-8ACE-91CA-A5627D064A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47" y="1690688"/>
            <a:ext cx="33909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960+ Optimist Pessimist Stock Photos, Pictures &amp; Royalty-Free Images -  iStock | Glass half full">
            <a:extLst>
              <a:ext uri="{FF2B5EF4-FFF2-40B4-BE49-F238E27FC236}">
                <a16:creationId xmlns:a16="http://schemas.microsoft.com/office/drawing/2014/main" id="{91F5737D-AEC8-47CD-77FE-5C3E4035B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2962954"/>
            <a:ext cx="33909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alfvol of halfleeg? | StilleWateren">
            <a:extLst>
              <a:ext uri="{FF2B5EF4-FFF2-40B4-BE49-F238E27FC236}">
                <a16:creationId xmlns:a16="http://schemas.microsoft.com/office/drawing/2014/main" id="{735DEE74-877B-475B-F19A-84B55F740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05" y="205737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57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A7B9CC-1607-60E2-2D2C-03714D9A0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nl-NL" sz="6600" dirty="0"/>
              <a:t>Het anker van de hoop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4A292B-E95D-0A3D-494A-75EAA6CBB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119338" cy="5032375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nl-NL" sz="4400" dirty="0"/>
              <a:t>Bijbelse Hoop </a:t>
            </a:r>
          </a:p>
          <a:p>
            <a:pPr>
              <a:buFontTx/>
              <a:buChar char="-"/>
            </a:pPr>
            <a:endParaRPr lang="nl-NL" sz="4400" dirty="0"/>
          </a:p>
          <a:p>
            <a:pPr>
              <a:buFontTx/>
              <a:buChar char="-"/>
            </a:pPr>
            <a:r>
              <a:rPr lang="nl-NL" sz="4400" dirty="0"/>
              <a:t>Geen vlucht uit de werkelijkheid</a:t>
            </a:r>
          </a:p>
          <a:p>
            <a:pPr>
              <a:buFontTx/>
              <a:buChar char="-"/>
            </a:pPr>
            <a:endParaRPr lang="nl-NL" sz="4400" dirty="0"/>
          </a:p>
          <a:p>
            <a:pPr>
              <a:buFontTx/>
              <a:buChar char="-"/>
            </a:pPr>
            <a:r>
              <a:rPr lang="nl-NL" sz="4400" dirty="0"/>
              <a:t>Vast vertrouwen</a:t>
            </a:r>
          </a:p>
          <a:p>
            <a:pPr>
              <a:buFontTx/>
              <a:buChar char="-"/>
            </a:pPr>
            <a:endParaRPr lang="nl-NL" sz="4400" dirty="0"/>
          </a:p>
          <a:p>
            <a:pPr>
              <a:buFontTx/>
              <a:buChar char="-"/>
            </a:pPr>
            <a:r>
              <a:rPr lang="nl-NL" sz="4400" dirty="0"/>
              <a:t>Deelachtig</a:t>
            </a:r>
          </a:p>
        </p:txBody>
      </p:sp>
    </p:spTree>
    <p:extLst>
      <p:ext uri="{BB962C8B-B14F-4D97-AF65-F5344CB8AC3E}">
        <p14:creationId xmlns:p14="http://schemas.microsoft.com/office/powerpoint/2010/main" val="92291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radientVTI">
  <a:themeElements>
    <a:clrScheme name="AnalogousFromDarkSeedLeftStep">
      <a:dk1>
        <a:srgbClr val="000000"/>
      </a:dk1>
      <a:lt1>
        <a:srgbClr val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1662</TotalTime>
  <Words>142</Words>
  <Application>Microsoft Macintosh PowerPoint</Application>
  <PresentationFormat>Breedbeeld</PresentationFormat>
  <Paragraphs>28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Inter</vt:lpstr>
      <vt:lpstr>Univers</vt:lpstr>
      <vt:lpstr>GradientVTI</vt:lpstr>
      <vt:lpstr>Het anker van de hoop</vt:lpstr>
      <vt:lpstr>PowerPoint-presentatie</vt:lpstr>
      <vt:lpstr>Het anker van de hoop</vt:lpstr>
      <vt:lpstr>Het anker van de hoop</vt:lpstr>
      <vt:lpstr>Het anker van de hoop</vt:lpstr>
      <vt:lpstr>Het anker van de hoop</vt:lpstr>
      <vt:lpstr>Het anker van de hoop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Daniëlle Verheye</dc:creator>
  <cp:lastModifiedBy>Daniëlle Verheye</cp:lastModifiedBy>
  <cp:revision>8</cp:revision>
  <dcterms:created xsi:type="dcterms:W3CDTF">2024-11-14T10:14:44Z</dcterms:created>
  <dcterms:modified xsi:type="dcterms:W3CDTF">2024-12-17T12:26:05Z</dcterms:modified>
</cp:coreProperties>
</file>