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21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8D4858-D768-604E-81DA-90D06FD1616B}" type="datetimeFigureOut">
              <a:rPr lang="nl-NL" smtClean="0"/>
              <a:t>24/10/23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ED3412-8CAF-204C-B04D-47B579529805}" type="slidenum">
              <a:rPr lang="nl-NL" smtClean="0"/>
              <a:t>‹nr.›</a:t>
            </a:fld>
            <a:endParaRPr lang="nl-NL"/>
          </a:p>
        </p:txBody>
      </p:sp>
    </p:spTree>
    <p:extLst>
      <p:ext uri="{BB962C8B-B14F-4D97-AF65-F5344CB8AC3E}">
        <p14:creationId xmlns:p14="http://schemas.microsoft.com/office/powerpoint/2010/main" val="20781434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24/10/23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nl-BE" smtClean="0"/>
              <a:t>Titelstijl van model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24/10/23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Titelstijl van model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24/10/23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nl-BE" smtClean="0"/>
              <a:t>Titelstijl van model bewerken</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24/10/23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nl-BE" smtClean="0"/>
              <a:t>Titelstijl van model bewerken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Date Placeholder 3"/>
          <p:cNvSpPr>
            <a:spLocks noGrp="1"/>
          </p:cNvSpPr>
          <p:nvPr>
            <p:ph type="dt" sz="half" idx="10"/>
          </p:nvPr>
        </p:nvSpPr>
        <p:spPr/>
        <p:txBody>
          <a:bodyPr/>
          <a:lstStyle/>
          <a:p>
            <a:fld id="{79C96367-2F2B-4F6E-ACF4-15FA13738E10}" type="datetime1">
              <a:rPr lang="en-US" smtClean="0"/>
              <a:pPr/>
              <a:t>24/10/23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nl-BE" smtClean="0"/>
              <a:t>Titelstijl van model bewerken</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24/10/23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nl-BE" smtClean="0"/>
              <a:t>Titelstijl van model bewerken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7" name="Date Placeholder 6"/>
          <p:cNvSpPr>
            <a:spLocks noGrp="1"/>
          </p:cNvSpPr>
          <p:nvPr>
            <p:ph type="dt" sz="half" idx="10"/>
          </p:nvPr>
        </p:nvSpPr>
        <p:spPr/>
        <p:txBody>
          <a:bodyPr/>
          <a:lstStyle/>
          <a:p>
            <a:fld id="{84DB246E-8FD1-42FF-94A4-E4133095C37A}" type="datetime1">
              <a:rPr lang="en-US" smtClean="0"/>
              <a:pPr/>
              <a:t>24/10/23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nl-BE" smtClean="0"/>
              <a:t>Titelstijl van model bewerken</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24/10/23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24/10/23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nl-BE" smtClean="0"/>
              <a:t>Titelstijl van model bewerken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76F8ADFA-7142-4015-85E6-1712F15FA709}" type="datetime1">
              <a:rPr lang="en-US" smtClean="0"/>
              <a:pPr/>
              <a:t>24/10/23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nl-BE" smtClean="0"/>
              <a:t>Titelstijl van model bewerken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34A581E0-D653-4D78-A48F-41D80498BC7E}" type="datetime1">
              <a:rPr lang="en-US" smtClean="0"/>
              <a:pPr/>
              <a:t>24/10/23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nl-BE" smtClean="0"/>
              <a:t>Titelstijl van model bewerken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24/10/23</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‹nr.›</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file://localhost/http://www.natuurfotografie.be/images/450/ovibos%2520moschatus3.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file://localhost/http://www.natuurfotografie.be/images/450/ovibos%2520moschatus3.jpg" TargetMode="External"/><Relationship Id="rId5" Type="http://schemas.openxmlformats.org/officeDocument/2006/relationships/image" Target="../media/image6.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49905" y="797510"/>
            <a:ext cx="7523238" cy="2677656"/>
          </a:xfrm>
          <a:prstGeom prst="rect">
            <a:avLst/>
          </a:prstGeom>
        </p:spPr>
        <p:txBody>
          <a:bodyPr wrap="square">
            <a:spAutoFit/>
          </a:bodyPr>
          <a:lstStyle/>
          <a:p>
            <a:r>
              <a:rPr lang="nl-NL" sz="2800" dirty="0" smtClean="0"/>
              <a:t>Efeziërs 2:8-10:</a:t>
            </a:r>
            <a:r>
              <a:rPr lang="nl-NL" sz="2800" i="1" dirty="0" smtClean="0"/>
              <a:t> “</a:t>
            </a:r>
            <a:r>
              <a:rPr lang="nl-NL" sz="2800" i="1" dirty="0"/>
              <a:t>Want door genade zijt gij behouden, door het geloof, en dat niet uit uzelf: het is een gave van God; niet uit werken, opdat niemand </a:t>
            </a:r>
            <a:r>
              <a:rPr lang="nl-NL" sz="2800" i="1" dirty="0" err="1"/>
              <a:t>roeme</a:t>
            </a:r>
            <a:r>
              <a:rPr lang="nl-NL" sz="2800" i="1" dirty="0"/>
              <a:t>. Want zijn maaksel zijn wij, in Christus Jezus geschapen om goede werken te doen, </a:t>
            </a:r>
            <a:r>
              <a:rPr lang="nl-NL" sz="2800" b="1" i="1" dirty="0"/>
              <a:t>die God tevoren bereid heeft, opdat wij daarin zouden wandelen.</a:t>
            </a:r>
            <a:r>
              <a:rPr lang="nl-NL" sz="2800" i="1" dirty="0"/>
              <a:t>”</a:t>
            </a:r>
            <a:r>
              <a:rPr lang="nl-BE" sz="2800" i="1" dirty="0"/>
              <a:t> </a:t>
            </a:r>
            <a:endParaRPr lang="nl-NL" sz="2800" i="1" dirty="0"/>
          </a:p>
        </p:txBody>
      </p:sp>
      <p:pic>
        <p:nvPicPr>
          <p:cNvPr id="7" name="Afbeelding 6"/>
          <p:cNvPicPr>
            <a:picLocks noChangeAspect="1"/>
          </p:cNvPicPr>
          <p:nvPr/>
        </p:nvPicPr>
        <p:blipFill>
          <a:blip r:embed="rId2"/>
          <a:stretch>
            <a:fillRect/>
          </a:stretch>
        </p:blipFill>
        <p:spPr>
          <a:xfrm>
            <a:off x="2637971" y="4123267"/>
            <a:ext cx="3155648" cy="2099940"/>
          </a:xfrm>
          <a:prstGeom prst="rect">
            <a:avLst/>
          </a:prstGeom>
        </p:spPr>
      </p:pic>
      <p:pic>
        <p:nvPicPr>
          <p:cNvPr id="8" name="Afbeelding 7"/>
          <p:cNvPicPr>
            <a:picLocks noChangeAspect="1"/>
          </p:cNvPicPr>
          <p:nvPr/>
        </p:nvPicPr>
        <p:blipFill>
          <a:blip r:embed="rId3"/>
          <a:stretch>
            <a:fillRect/>
          </a:stretch>
        </p:blipFill>
        <p:spPr>
          <a:xfrm>
            <a:off x="2637971" y="3761619"/>
            <a:ext cx="2976435" cy="3241524"/>
          </a:xfrm>
          <a:prstGeom prst="rect">
            <a:avLst/>
          </a:prstGeom>
        </p:spPr>
      </p:pic>
    </p:spTree>
    <p:extLst>
      <p:ext uri="{BB962C8B-B14F-4D97-AF65-F5344CB8AC3E}">
        <p14:creationId xmlns:p14="http://schemas.microsoft.com/office/powerpoint/2010/main" val="691034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1219200" y="1249438"/>
            <a:ext cx="6400800" cy="1752600"/>
          </a:xfrm>
        </p:spPr>
        <p:txBody>
          <a:bodyPr>
            <a:normAutofit/>
          </a:bodyPr>
          <a:lstStyle/>
          <a:p>
            <a:r>
              <a:rPr lang="nl-NL" sz="5400" dirty="0"/>
              <a:t>Licht en zout in de wereld</a:t>
            </a:r>
          </a:p>
        </p:txBody>
      </p:sp>
      <p:sp>
        <p:nvSpPr>
          <p:cNvPr id="3" name="Rechthoek 2"/>
          <p:cNvSpPr/>
          <p:nvPr/>
        </p:nvSpPr>
        <p:spPr>
          <a:xfrm>
            <a:off x="2092476" y="305191"/>
            <a:ext cx="4547810" cy="769441"/>
          </a:xfrm>
          <a:prstGeom prst="rect">
            <a:avLst/>
          </a:prstGeom>
        </p:spPr>
        <p:txBody>
          <a:bodyPr wrap="square">
            <a:spAutoFit/>
          </a:bodyPr>
          <a:lstStyle/>
          <a:p>
            <a:r>
              <a:rPr lang="nl-NL" sz="4400" b="1" dirty="0"/>
              <a:t>Matteüs 5:13-16 </a:t>
            </a:r>
            <a:endParaRPr lang="nl-NL" sz="4400" dirty="0"/>
          </a:p>
        </p:txBody>
      </p:sp>
      <p:sp>
        <p:nvSpPr>
          <p:cNvPr id="6" name="Rechthoek 5"/>
          <p:cNvSpPr/>
          <p:nvPr/>
        </p:nvSpPr>
        <p:spPr>
          <a:xfrm>
            <a:off x="2244876" y="3953115"/>
            <a:ext cx="1528838" cy="769441"/>
          </a:xfrm>
          <a:prstGeom prst="rect">
            <a:avLst/>
          </a:prstGeom>
        </p:spPr>
        <p:txBody>
          <a:bodyPr wrap="square">
            <a:spAutoFit/>
          </a:bodyPr>
          <a:lstStyle/>
          <a:p>
            <a:r>
              <a:rPr lang="nl-NL" sz="4400" b="1" dirty="0" smtClean="0"/>
              <a:t>Zout</a:t>
            </a:r>
            <a:endParaRPr lang="nl-NL" sz="4400" dirty="0"/>
          </a:p>
        </p:txBody>
      </p:sp>
      <p:pic>
        <p:nvPicPr>
          <p:cNvPr id="4" name="Afbeelding 3"/>
          <p:cNvPicPr>
            <a:picLocks noChangeAspect="1"/>
          </p:cNvPicPr>
          <p:nvPr/>
        </p:nvPicPr>
        <p:blipFill>
          <a:blip r:embed="rId2"/>
          <a:stretch>
            <a:fillRect/>
          </a:stretch>
        </p:blipFill>
        <p:spPr>
          <a:xfrm>
            <a:off x="176591" y="5022547"/>
            <a:ext cx="4940300" cy="1638300"/>
          </a:xfrm>
          <a:prstGeom prst="rect">
            <a:avLst/>
          </a:prstGeom>
        </p:spPr>
      </p:pic>
      <p:sp>
        <p:nvSpPr>
          <p:cNvPr id="7" name="Rechthoek 6"/>
          <p:cNvSpPr/>
          <p:nvPr/>
        </p:nvSpPr>
        <p:spPr>
          <a:xfrm>
            <a:off x="5689166" y="3953115"/>
            <a:ext cx="3055692" cy="523220"/>
          </a:xfrm>
          <a:prstGeom prst="rect">
            <a:avLst/>
          </a:prstGeom>
        </p:spPr>
        <p:txBody>
          <a:bodyPr wrap="square">
            <a:spAutoFit/>
          </a:bodyPr>
          <a:lstStyle/>
          <a:p>
            <a:r>
              <a:rPr lang="nl-NL" sz="2800" dirty="0" smtClean="0"/>
              <a:t>Houdt verderf </a:t>
            </a:r>
            <a:r>
              <a:rPr lang="nl-NL" sz="2800" dirty="0"/>
              <a:t>tegen</a:t>
            </a:r>
            <a:r>
              <a:rPr lang="nl-BE" sz="2800" dirty="0"/>
              <a:t> </a:t>
            </a:r>
            <a:endParaRPr lang="nl-NL" sz="2800" dirty="0"/>
          </a:p>
        </p:txBody>
      </p:sp>
    </p:spTree>
    <p:extLst>
      <p:ext uri="{BB962C8B-B14F-4D97-AF65-F5344CB8AC3E}">
        <p14:creationId xmlns:p14="http://schemas.microsoft.com/office/powerpoint/2010/main" val="241480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290287" y="567869"/>
            <a:ext cx="8599714" cy="2123658"/>
          </a:xfrm>
          <a:prstGeom prst="rect">
            <a:avLst/>
          </a:prstGeom>
        </p:spPr>
        <p:txBody>
          <a:bodyPr wrap="square">
            <a:spAutoFit/>
          </a:bodyPr>
          <a:lstStyle/>
          <a:p>
            <a:r>
              <a:rPr lang="nl-NL" sz="2200" i="1" dirty="0"/>
              <a:t>“De discipelen horen ‘een moreel ontsmettingsmiddel te zijn in een wereld waar de morele normen gering zijn, voortdurend veranderen of helemaal niet bestaan.’ </a:t>
            </a:r>
            <a:endParaRPr lang="nl-BE" sz="2200" i="1" dirty="0"/>
          </a:p>
          <a:p>
            <a:r>
              <a:rPr lang="nl-NL" sz="2200" i="1" dirty="0"/>
              <a:t>Aan de effectiviteit van zout is echter een voorwaarde verbonden: het moet zijn kracht bewaren.  Nu is het strikt gesproken zo dat zout nooit zijn kracht verliest.  Ik heb me laten vertellen dat natriumchloride een zeer stabiele chemische verbinding is, die bijna elke aanval kan </a:t>
            </a:r>
            <a:r>
              <a:rPr lang="nl-NL" sz="2200" i="1" dirty="0" smtClean="0"/>
              <a:t>weerstaan.”</a:t>
            </a:r>
            <a:r>
              <a:rPr lang="nl-NL" sz="2200" b="1" i="1" dirty="0" smtClean="0"/>
              <a:t> </a:t>
            </a:r>
            <a:r>
              <a:rPr lang="nl-NL" sz="2200" b="1" dirty="0" smtClean="0"/>
              <a:t>John </a:t>
            </a:r>
            <a:r>
              <a:rPr lang="nl-NL" sz="2200" b="1" dirty="0" err="1" smtClean="0"/>
              <a:t>Stott</a:t>
            </a:r>
            <a:r>
              <a:rPr lang="nl-NL" sz="2200" b="1" dirty="0" smtClean="0"/>
              <a:t>, </a:t>
            </a:r>
            <a:r>
              <a:rPr lang="nl-NL" b="1" dirty="0" smtClean="0"/>
              <a:t>De boodschap van de Bergrede</a:t>
            </a:r>
            <a:endParaRPr lang="nl-NL" dirty="0"/>
          </a:p>
        </p:txBody>
      </p:sp>
      <p:sp>
        <p:nvSpPr>
          <p:cNvPr id="9" name="Rechthoek 8"/>
          <p:cNvSpPr/>
          <p:nvPr/>
        </p:nvSpPr>
        <p:spPr>
          <a:xfrm>
            <a:off x="290287" y="3701829"/>
            <a:ext cx="8599714" cy="2800766"/>
          </a:xfrm>
          <a:prstGeom prst="rect">
            <a:avLst/>
          </a:prstGeom>
        </p:spPr>
        <p:txBody>
          <a:bodyPr wrap="square">
            <a:spAutoFit/>
          </a:bodyPr>
          <a:lstStyle/>
          <a:p>
            <a:r>
              <a:rPr lang="nl-NL" sz="2200" i="1" dirty="0"/>
              <a:t>“Dr. David Turk heeft me erop gewezen dat wat in die tijd ‘zout’ genoemd werd, in feite een wit poeder was (mogelijk afkomstig uit de omgeving van de Dode Zee) dat naast natriumchloride ook veel andere stoffen bevatte, omdat er in die tijd nog geen raffinaderijen waren.  Van deze stof was natriumchloride waarschijnlijk het best oplosbare onderdeel, dat het makkelijkst wegspoelde.  De rest van het witte poeder zag er dan nog steeds als zout uit en werd ongetwijfeld ook nog steeds zout genoemd, maar het smaakte niet meer naar zout en kon ook niet meer als zodanig gebruikt worden.  Het was eigenlijk alleen nog maar stof. </a:t>
            </a:r>
          </a:p>
        </p:txBody>
      </p:sp>
    </p:spTree>
    <p:extLst>
      <p:ext uri="{BB962C8B-B14F-4D97-AF65-F5344CB8AC3E}">
        <p14:creationId xmlns:p14="http://schemas.microsoft.com/office/powerpoint/2010/main" val="3136879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1219200" y="1249438"/>
            <a:ext cx="6400800" cy="1752600"/>
          </a:xfrm>
        </p:spPr>
        <p:txBody>
          <a:bodyPr>
            <a:normAutofit/>
          </a:bodyPr>
          <a:lstStyle/>
          <a:p>
            <a:r>
              <a:rPr lang="nl-NL" sz="5400" dirty="0"/>
              <a:t>Licht en zout in de wereld</a:t>
            </a:r>
          </a:p>
        </p:txBody>
      </p:sp>
      <p:sp>
        <p:nvSpPr>
          <p:cNvPr id="3" name="Rechthoek 2"/>
          <p:cNvSpPr/>
          <p:nvPr/>
        </p:nvSpPr>
        <p:spPr>
          <a:xfrm>
            <a:off x="2092476" y="305191"/>
            <a:ext cx="4547810" cy="769441"/>
          </a:xfrm>
          <a:prstGeom prst="rect">
            <a:avLst/>
          </a:prstGeom>
        </p:spPr>
        <p:txBody>
          <a:bodyPr wrap="square">
            <a:spAutoFit/>
          </a:bodyPr>
          <a:lstStyle/>
          <a:p>
            <a:r>
              <a:rPr lang="nl-NL" sz="4400" b="1" dirty="0"/>
              <a:t>Matteüs 5:13-16 </a:t>
            </a:r>
            <a:endParaRPr lang="nl-NL" sz="4400" dirty="0"/>
          </a:p>
        </p:txBody>
      </p:sp>
      <p:sp>
        <p:nvSpPr>
          <p:cNvPr id="6" name="Rechthoek 5"/>
          <p:cNvSpPr/>
          <p:nvPr/>
        </p:nvSpPr>
        <p:spPr>
          <a:xfrm>
            <a:off x="2244876" y="3953115"/>
            <a:ext cx="1528838" cy="769441"/>
          </a:xfrm>
          <a:prstGeom prst="rect">
            <a:avLst/>
          </a:prstGeom>
        </p:spPr>
        <p:txBody>
          <a:bodyPr wrap="square">
            <a:spAutoFit/>
          </a:bodyPr>
          <a:lstStyle/>
          <a:p>
            <a:r>
              <a:rPr lang="nl-NL" sz="4400" b="1" dirty="0" smtClean="0"/>
              <a:t>Zout</a:t>
            </a:r>
            <a:endParaRPr lang="nl-NL" sz="4400" dirty="0"/>
          </a:p>
        </p:txBody>
      </p:sp>
      <p:pic>
        <p:nvPicPr>
          <p:cNvPr id="4" name="Afbeelding 3"/>
          <p:cNvPicPr>
            <a:picLocks noChangeAspect="1"/>
          </p:cNvPicPr>
          <p:nvPr/>
        </p:nvPicPr>
        <p:blipFill>
          <a:blip r:embed="rId2"/>
          <a:stretch>
            <a:fillRect/>
          </a:stretch>
        </p:blipFill>
        <p:spPr>
          <a:xfrm>
            <a:off x="176591" y="5022547"/>
            <a:ext cx="4940300" cy="1638300"/>
          </a:xfrm>
          <a:prstGeom prst="rect">
            <a:avLst/>
          </a:prstGeom>
        </p:spPr>
      </p:pic>
      <p:sp>
        <p:nvSpPr>
          <p:cNvPr id="7" name="Rechthoek 6"/>
          <p:cNvSpPr/>
          <p:nvPr/>
        </p:nvSpPr>
        <p:spPr>
          <a:xfrm>
            <a:off x="5689166" y="3953115"/>
            <a:ext cx="3055692" cy="523220"/>
          </a:xfrm>
          <a:prstGeom prst="rect">
            <a:avLst/>
          </a:prstGeom>
        </p:spPr>
        <p:txBody>
          <a:bodyPr wrap="square">
            <a:spAutoFit/>
          </a:bodyPr>
          <a:lstStyle/>
          <a:p>
            <a:r>
              <a:rPr lang="nl-NL" sz="2800" dirty="0" smtClean="0"/>
              <a:t>Houdt verderf </a:t>
            </a:r>
            <a:r>
              <a:rPr lang="nl-NL" sz="2800" dirty="0"/>
              <a:t>tegen</a:t>
            </a:r>
            <a:r>
              <a:rPr lang="nl-BE" sz="2800" dirty="0"/>
              <a:t> </a:t>
            </a:r>
            <a:endParaRPr lang="nl-NL" sz="2800" dirty="0"/>
          </a:p>
        </p:txBody>
      </p:sp>
      <p:sp>
        <p:nvSpPr>
          <p:cNvPr id="8" name="Rechthoek 7"/>
          <p:cNvSpPr/>
          <p:nvPr/>
        </p:nvSpPr>
        <p:spPr>
          <a:xfrm>
            <a:off x="5689166" y="5254130"/>
            <a:ext cx="3055692" cy="523220"/>
          </a:xfrm>
          <a:prstGeom prst="rect">
            <a:avLst/>
          </a:prstGeom>
        </p:spPr>
        <p:txBody>
          <a:bodyPr wrap="square">
            <a:spAutoFit/>
          </a:bodyPr>
          <a:lstStyle/>
          <a:p>
            <a:r>
              <a:rPr lang="nl-BE" sz="2800" dirty="0" smtClean="0"/>
              <a:t>Geeft smaak</a:t>
            </a:r>
            <a:endParaRPr lang="nl-NL" sz="2800" dirty="0"/>
          </a:p>
        </p:txBody>
      </p:sp>
    </p:spTree>
    <p:extLst>
      <p:ext uri="{BB962C8B-B14F-4D97-AF65-F5344CB8AC3E}">
        <p14:creationId xmlns:p14="http://schemas.microsoft.com/office/powerpoint/2010/main" val="30124599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290287" y="567869"/>
            <a:ext cx="8599714" cy="2308324"/>
          </a:xfrm>
          <a:prstGeom prst="rect">
            <a:avLst/>
          </a:prstGeom>
        </p:spPr>
        <p:txBody>
          <a:bodyPr wrap="square">
            <a:spAutoFit/>
          </a:bodyPr>
          <a:lstStyle/>
          <a:p>
            <a:r>
              <a:rPr lang="nl-BE" sz="2400" i="1" dirty="0"/>
              <a:t>“Smakeloos zout geeft het beeld weer van christenen die een harmonieus geheel vormen met de maatschappij waarin zij leven, net zoals een </a:t>
            </a:r>
            <a:r>
              <a:rPr lang="nl-BE" sz="2400" b="1" i="1" dirty="0"/>
              <a:t>kameleon</a:t>
            </a:r>
            <a:r>
              <a:rPr lang="nl-BE" sz="2400" i="1" dirty="0"/>
              <a:t> dat doet, die zichzelf beschermt door van kleur te veranderen en zo op te gaan in de omgeving. Dit is de christen die zich als persoon of groepering aanpast, compromissen sluit en van wie het geloof verwatert.</a:t>
            </a:r>
            <a:r>
              <a:rPr lang="nl-BE" sz="2400" i="1" dirty="0" smtClean="0"/>
              <a:t>” </a:t>
            </a:r>
            <a:r>
              <a:rPr lang="nl-BE" sz="2400" dirty="0" smtClean="0"/>
              <a:t>Dick Keyes  </a:t>
            </a:r>
            <a:r>
              <a:rPr lang="nl-NL" b="1" dirty="0" smtClean="0"/>
              <a:t>Christen boven het maaiveld</a:t>
            </a:r>
            <a:endParaRPr lang="nl-NL" dirty="0"/>
          </a:p>
        </p:txBody>
      </p:sp>
      <p:pic>
        <p:nvPicPr>
          <p:cNvPr id="2" name="Afbeelding 1"/>
          <p:cNvPicPr>
            <a:picLocks noChangeAspect="1"/>
          </p:cNvPicPr>
          <p:nvPr/>
        </p:nvPicPr>
        <p:blipFill>
          <a:blip r:embed="rId2"/>
          <a:stretch>
            <a:fillRect/>
          </a:stretch>
        </p:blipFill>
        <p:spPr>
          <a:xfrm>
            <a:off x="2497667" y="3837819"/>
            <a:ext cx="3810000" cy="2133600"/>
          </a:xfrm>
          <a:prstGeom prst="rect">
            <a:avLst/>
          </a:prstGeom>
        </p:spPr>
      </p:pic>
    </p:spTree>
    <p:extLst>
      <p:ext uri="{BB962C8B-B14F-4D97-AF65-F5344CB8AC3E}">
        <p14:creationId xmlns:p14="http://schemas.microsoft.com/office/powerpoint/2010/main" val="2318160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1219200" y="148772"/>
            <a:ext cx="6400800" cy="1752600"/>
          </a:xfrm>
        </p:spPr>
        <p:txBody>
          <a:bodyPr>
            <a:normAutofit/>
          </a:bodyPr>
          <a:lstStyle/>
          <a:p>
            <a:r>
              <a:rPr lang="nl-NL" sz="5400" dirty="0"/>
              <a:t>Licht en zout in de wereld</a:t>
            </a:r>
          </a:p>
        </p:txBody>
      </p:sp>
      <p:sp>
        <p:nvSpPr>
          <p:cNvPr id="6" name="Rechthoek 5"/>
          <p:cNvSpPr/>
          <p:nvPr/>
        </p:nvSpPr>
        <p:spPr>
          <a:xfrm>
            <a:off x="5462210" y="2191658"/>
            <a:ext cx="1528838" cy="769441"/>
          </a:xfrm>
          <a:prstGeom prst="rect">
            <a:avLst/>
          </a:prstGeom>
        </p:spPr>
        <p:txBody>
          <a:bodyPr wrap="square">
            <a:spAutoFit/>
          </a:bodyPr>
          <a:lstStyle/>
          <a:p>
            <a:r>
              <a:rPr lang="nl-NL" sz="4400" b="1" dirty="0" smtClean="0"/>
              <a:t>Licht</a:t>
            </a:r>
            <a:endParaRPr lang="nl-NL" sz="4400" dirty="0"/>
          </a:p>
        </p:txBody>
      </p:sp>
      <p:sp>
        <p:nvSpPr>
          <p:cNvPr id="5" name="Rechthoek 4"/>
          <p:cNvSpPr/>
          <p:nvPr/>
        </p:nvSpPr>
        <p:spPr>
          <a:xfrm>
            <a:off x="345923" y="2480519"/>
            <a:ext cx="3766457" cy="4062651"/>
          </a:xfrm>
          <a:prstGeom prst="rect">
            <a:avLst/>
          </a:prstGeom>
          <a:solidFill>
            <a:schemeClr val="bg1"/>
          </a:solidFill>
        </p:spPr>
        <p:txBody>
          <a:bodyPr wrap="square">
            <a:spAutoFit/>
          </a:bodyPr>
          <a:lstStyle/>
          <a:p>
            <a:r>
              <a:rPr lang="nl-BE" sz="2400" i="1" dirty="0"/>
              <a:t>“Als een christen als ‘smakeloos zout’ een kameleon genoemd kan worden, dan is een christen als ‘verborgen licht’ een </a:t>
            </a:r>
            <a:r>
              <a:rPr lang="nl-BE" sz="2400" b="1" i="1" dirty="0"/>
              <a:t>muskusos.</a:t>
            </a:r>
            <a:r>
              <a:rPr lang="nl-BE" sz="2400" i="1" dirty="0"/>
              <a:t> Muskusossen zijn dieren die in het noordpoolgebied leven, en die bij gevaar in een cirkel om jonge of zieke dieren gaan staan, met hun horens naar buiten gericht</a:t>
            </a:r>
            <a:r>
              <a:rPr lang="nl-BE" sz="2400" i="1" dirty="0" smtClean="0"/>
              <a:t>.”</a:t>
            </a:r>
            <a:r>
              <a:rPr lang="nl-BE" i="1" dirty="0" smtClean="0"/>
              <a:t>  </a:t>
            </a:r>
            <a:r>
              <a:rPr lang="nl-BE" dirty="0" smtClean="0"/>
              <a:t>Dick Keyes</a:t>
            </a:r>
            <a:endParaRPr lang="nl-NL" dirty="0"/>
          </a:p>
        </p:txBody>
      </p:sp>
      <p:pic>
        <p:nvPicPr>
          <p:cNvPr id="1025" name="Picture 1" descr="http://www.natuurfotografie.be/images/450/ovibos%20moschatus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18001" y="3728278"/>
            <a:ext cx="4644572" cy="281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633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1219200" y="148772"/>
            <a:ext cx="6400800" cy="1752600"/>
          </a:xfrm>
        </p:spPr>
        <p:txBody>
          <a:bodyPr>
            <a:normAutofit/>
          </a:bodyPr>
          <a:lstStyle/>
          <a:p>
            <a:r>
              <a:rPr lang="nl-NL" sz="5400" dirty="0"/>
              <a:t>Licht en zout in de wereld</a:t>
            </a:r>
          </a:p>
        </p:txBody>
      </p:sp>
      <p:sp>
        <p:nvSpPr>
          <p:cNvPr id="6" name="Rechthoek 5"/>
          <p:cNvSpPr/>
          <p:nvPr/>
        </p:nvSpPr>
        <p:spPr>
          <a:xfrm>
            <a:off x="5462210" y="2191658"/>
            <a:ext cx="1528838" cy="769441"/>
          </a:xfrm>
          <a:prstGeom prst="rect">
            <a:avLst/>
          </a:prstGeom>
        </p:spPr>
        <p:txBody>
          <a:bodyPr wrap="square">
            <a:spAutoFit/>
          </a:bodyPr>
          <a:lstStyle/>
          <a:p>
            <a:r>
              <a:rPr lang="nl-NL" sz="4400" b="1" dirty="0" smtClean="0"/>
              <a:t>Licht</a:t>
            </a:r>
            <a:endParaRPr lang="nl-NL" sz="4400" dirty="0"/>
          </a:p>
        </p:txBody>
      </p:sp>
      <p:sp>
        <p:nvSpPr>
          <p:cNvPr id="5" name="Rechthoek 4"/>
          <p:cNvSpPr/>
          <p:nvPr/>
        </p:nvSpPr>
        <p:spPr>
          <a:xfrm>
            <a:off x="345923" y="2191658"/>
            <a:ext cx="4721982" cy="769441"/>
          </a:xfrm>
          <a:prstGeom prst="rect">
            <a:avLst/>
          </a:prstGeom>
          <a:solidFill>
            <a:schemeClr val="bg1"/>
          </a:solidFill>
        </p:spPr>
        <p:txBody>
          <a:bodyPr wrap="square">
            <a:spAutoFit/>
          </a:bodyPr>
          <a:lstStyle/>
          <a:p>
            <a:r>
              <a:rPr lang="nl-BE" sz="4400" i="1" dirty="0" smtClean="0"/>
              <a:t>2 Korintiërs 4:1-10</a:t>
            </a:r>
            <a:endParaRPr lang="nl-NL" sz="4400" dirty="0"/>
          </a:p>
        </p:txBody>
      </p:sp>
      <p:sp>
        <p:nvSpPr>
          <p:cNvPr id="3" name="Rechthoek 2"/>
          <p:cNvSpPr/>
          <p:nvPr/>
        </p:nvSpPr>
        <p:spPr>
          <a:xfrm>
            <a:off x="345923" y="3916216"/>
            <a:ext cx="8253791" cy="2421689"/>
          </a:xfrm>
          <a:prstGeom prst="rect">
            <a:avLst/>
          </a:prstGeom>
        </p:spPr>
        <p:txBody>
          <a:bodyPr vert="horz" lIns="91440" tIns="45720" rIns="91440" bIns="45720" rtlCol="0">
            <a:normAutofit/>
          </a:bodyPr>
          <a:lstStyle/>
          <a:p>
            <a:pPr algn="ctr">
              <a:spcBef>
                <a:spcPct val="20000"/>
              </a:spcBef>
              <a:spcAft>
                <a:spcPts val="600"/>
              </a:spcAft>
              <a:buClr>
                <a:schemeClr val="tx2"/>
              </a:buClr>
              <a:buFont typeface="Arial" pitchFamily="34" charset="0"/>
              <a:buNone/>
            </a:pPr>
            <a:r>
              <a:rPr lang="nl-BE" sz="4000" spc="30" dirty="0">
                <a:solidFill>
                  <a:schemeClr val="tx2"/>
                </a:solidFill>
              </a:rPr>
              <a:t>EN HIJ IS BIJ MACHTE ONEINDIG VEEL MEER TE DOEN DAN WE </a:t>
            </a:r>
            <a:endParaRPr lang="nl-BE" sz="4000" spc="30" dirty="0" smtClean="0">
              <a:solidFill>
                <a:schemeClr val="tx2"/>
              </a:solidFill>
            </a:endParaRPr>
          </a:p>
          <a:p>
            <a:pPr algn="ctr">
              <a:spcBef>
                <a:spcPct val="20000"/>
              </a:spcBef>
              <a:spcAft>
                <a:spcPts val="600"/>
              </a:spcAft>
              <a:buClr>
                <a:schemeClr val="tx2"/>
              </a:buClr>
              <a:buFont typeface="Arial" pitchFamily="34" charset="0"/>
              <a:buNone/>
            </a:pPr>
            <a:r>
              <a:rPr lang="nl-BE" sz="4000" spc="30" dirty="0" smtClean="0">
                <a:solidFill>
                  <a:schemeClr val="tx2"/>
                </a:solidFill>
              </a:rPr>
              <a:t>BIDDEN </a:t>
            </a:r>
            <a:r>
              <a:rPr lang="nl-BE" sz="4000" spc="30" dirty="0">
                <a:solidFill>
                  <a:schemeClr val="tx2"/>
                </a:solidFill>
              </a:rPr>
              <a:t>OF BESEFFEN </a:t>
            </a:r>
            <a:r>
              <a:rPr lang="nl-BE" sz="2400" spc="30" dirty="0">
                <a:solidFill>
                  <a:schemeClr val="tx2"/>
                </a:solidFill>
              </a:rPr>
              <a:t>(Ef. 3:20)</a:t>
            </a:r>
          </a:p>
        </p:txBody>
      </p:sp>
    </p:spTree>
    <p:extLst>
      <p:ext uri="{BB962C8B-B14F-4D97-AF65-F5344CB8AC3E}">
        <p14:creationId xmlns:p14="http://schemas.microsoft.com/office/powerpoint/2010/main" val="2810572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1219200" y="148772"/>
            <a:ext cx="6400800" cy="1752600"/>
          </a:xfrm>
        </p:spPr>
        <p:txBody>
          <a:bodyPr>
            <a:normAutofit/>
          </a:bodyPr>
          <a:lstStyle/>
          <a:p>
            <a:r>
              <a:rPr lang="nl-NL" sz="5400" dirty="0" smtClean="0"/>
              <a:t>God verandert levens</a:t>
            </a:r>
            <a:endParaRPr lang="nl-NL" sz="5400" dirty="0"/>
          </a:p>
        </p:txBody>
      </p:sp>
      <p:sp>
        <p:nvSpPr>
          <p:cNvPr id="4" name="Rechthoek 3"/>
          <p:cNvSpPr/>
          <p:nvPr/>
        </p:nvSpPr>
        <p:spPr>
          <a:xfrm>
            <a:off x="4051905" y="1308706"/>
            <a:ext cx="4910665" cy="2308324"/>
          </a:xfrm>
          <a:prstGeom prst="rect">
            <a:avLst/>
          </a:prstGeom>
        </p:spPr>
        <p:txBody>
          <a:bodyPr wrap="square">
            <a:spAutoFit/>
          </a:bodyPr>
          <a:lstStyle/>
          <a:p>
            <a:r>
              <a:rPr lang="nl-BE" sz="3600" b="1" dirty="0"/>
              <a:t>Als er niets verandert in ons leven, </a:t>
            </a:r>
            <a:r>
              <a:rPr lang="nl-BE" sz="3600" b="1" dirty="0" smtClean="0"/>
              <a:t>zijn </a:t>
            </a:r>
            <a:r>
              <a:rPr lang="nl-BE" sz="3600" b="1" dirty="0"/>
              <a:t>we de slechtste reclame voor </a:t>
            </a:r>
            <a:r>
              <a:rPr lang="nl-BE" sz="3600" b="1" dirty="0" smtClean="0"/>
              <a:t>God. </a:t>
            </a:r>
            <a:endParaRPr lang="nl-NL" sz="3600" dirty="0"/>
          </a:p>
        </p:txBody>
      </p:sp>
      <p:pic>
        <p:nvPicPr>
          <p:cNvPr id="7" name="Afbeelding 6"/>
          <p:cNvPicPr>
            <a:picLocks noChangeAspect="1"/>
          </p:cNvPicPr>
          <p:nvPr/>
        </p:nvPicPr>
        <p:blipFill>
          <a:blip r:embed="rId2"/>
          <a:stretch>
            <a:fillRect/>
          </a:stretch>
        </p:blipFill>
        <p:spPr>
          <a:xfrm>
            <a:off x="689427" y="1499809"/>
            <a:ext cx="3095329" cy="4572000"/>
          </a:xfrm>
          <a:prstGeom prst="rect">
            <a:avLst/>
          </a:prstGeom>
        </p:spPr>
      </p:pic>
      <p:sp>
        <p:nvSpPr>
          <p:cNvPr id="8" name="Rechthoek 7"/>
          <p:cNvSpPr/>
          <p:nvPr/>
        </p:nvSpPr>
        <p:spPr>
          <a:xfrm>
            <a:off x="4051905" y="3800715"/>
            <a:ext cx="3836632" cy="769441"/>
          </a:xfrm>
          <a:prstGeom prst="rect">
            <a:avLst/>
          </a:prstGeom>
        </p:spPr>
        <p:txBody>
          <a:bodyPr wrap="none">
            <a:spAutoFit/>
          </a:bodyPr>
          <a:lstStyle/>
          <a:p>
            <a:r>
              <a:rPr lang="nl-BE" sz="4400" b="1" dirty="0"/>
              <a:t>Exodus 27:20-21</a:t>
            </a:r>
            <a:r>
              <a:rPr lang="nl-BE" sz="4400" dirty="0"/>
              <a:t> </a:t>
            </a:r>
            <a:endParaRPr lang="nl-NL" sz="4400" dirty="0"/>
          </a:p>
        </p:txBody>
      </p:sp>
      <p:pic>
        <p:nvPicPr>
          <p:cNvPr id="3" name="Afbeelding 2"/>
          <p:cNvPicPr>
            <a:picLocks noChangeAspect="1"/>
          </p:cNvPicPr>
          <p:nvPr/>
        </p:nvPicPr>
        <p:blipFill>
          <a:blip r:embed="rId3"/>
          <a:stretch>
            <a:fillRect/>
          </a:stretch>
        </p:blipFill>
        <p:spPr>
          <a:xfrm>
            <a:off x="4399178" y="4570156"/>
            <a:ext cx="2661098" cy="1843057"/>
          </a:xfrm>
          <a:prstGeom prst="rect">
            <a:avLst/>
          </a:prstGeom>
        </p:spPr>
      </p:pic>
    </p:spTree>
    <p:extLst>
      <p:ext uri="{BB962C8B-B14F-4D97-AF65-F5344CB8AC3E}">
        <p14:creationId xmlns:p14="http://schemas.microsoft.com/office/powerpoint/2010/main" val="2223817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1219200" y="148772"/>
            <a:ext cx="6400800" cy="1752600"/>
          </a:xfrm>
        </p:spPr>
        <p:txBody>
          <a:bodyPr>
            <a:normAutofit/>
          </a:bodyPr>
          <a:lstStyle/>
          <a:p>
            <a:r>
              <a:rPr lang="nl-NL" sz="5400" dirty="0"/>
              <a:t>Licht en zout in de wereld</a:t>
            </a:r>
          </a:p>
        </p:txBody>
      </p:sp>
      <p:pic>
        <p:nvPicPr>
          <p:cNvPr id="4" name="Afbeelding 3"/>
          <p:cNvPicPr>
            <a:picLocks noChangeAspect="1"/>
          </p:cNvPicPr>
          <p:nvPr/>
        </p:nvPicPr>
        <p:blipFill>
          <a:blip r:embed="rId2"/>
          <a:stretch>
            <a:fillRect/>
          </a:stretch>
        </p:blipFill>
        <p:spPr>
          <a:xfrm>
            <a:off x="0" y="1462314"/>
            <a:ext cx="3273481" cy="2178353"/>
          </a:xfrm>
          <a:prstGeom prst="rect">
            <a:avLst/>
          </a:prstGeom>
        </p:spPr>
      </p:pic>
      <p:sp>
        <p:nvSpPr>
          <p:cNvPr id="7" name="Rechthoek 6"/>
          <p:cNvSpPr/>
          <p:nvPr/>
        </p:nvSpPr>
        <p:spPr>
          <a:xfrm>
            <a:off x="2600475" y="2295455"/>
            <a:ext cx="2261810" cy="923330"/>
          </a:xfrm>
          <a:prstGeom prst="rect">
            <a:avLst/>
          </a:prstGeom>
        </p:spPr>
        <p:txBody>
          <a:bodyPr wrap="square">
            <a:spAutoFit/>
          </a:bodyPr>
          <a:lstStyle/>
          <a:p>
            <a:r>
              <a:rPr lang="nl-BE" b="1" dirty="0"/>
              <a:t>EEN KAARS GEEFT MAAR LICHT TERWIJL ZE OPBRANDT</a:t>
            </a:r>
            <a:endParaRPr lang="nl-BE" dirty="0"/>
          </a:p>
        </p:txBody>
      </p:sp>
      <p:pic>
        <p:nvPicPr>
          <p:cNvPr id="9" name="Picture 1" descr="http://www.natuurfotografie.be/images/450/ovibos%20moschatus3.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26856" y="4114321"/>
            <a:ext cx="4269621" cy="258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p:cNvPicPr>
            <a:picLocks noChangeAspect="1"/>
          </p:cNvPicPr>
          <p:nvPr/>
        </p:nvPicPr>
        <p:blipFill>
          <a:blip r:embed="rId5"/>
          <a:stretch>
            <a:fillRect/>
          </a:stretch>
        </p:blipFill>
        <p:spPr>
          <a:xfrm>
            <a:off x="247953" y="4114321"/>
            <a:ext cx="4062704" cy="2275114"/>
          </a:xfrm>
          <a:prstGeom prst="rect">
            <a:avLst/>
          </a:prstGeom>
        </p:spPr>
      </p:pic>
      <p:pic>
        <p:nvPicPr>
          <p:cNvPr id="11" name="Afbeelding 10"/>
          <p:cNvPicPr>
            <a:picLocks noChangeAspect="1"/>
          </p:cNvPicPr>
          <p:nvPr/>
        </p:nvPicPr>
        <p:blipFill>
          <a:blip r:embed="rId6"/>
          <a:stretch>
            <a:fillRect/>
          </a:stretch>
        </p:blipFill>
        <p:spPr>
          <a:xfrm>
            <a:off x="5600096" y="1901372"/>
            <a:ext cx="2951237" cy="1652693"/>
          </a:xfrm>
          <a:prstGeom prst="rect">
            <a:avLst/>
          </a:prstGeom>
        </p:spPr>
      </p:pic>
    </p:spTree>
    <p:extLst>
      <p:ext uri="{BB962C8B-B14F-4D97-AF65-F5344CB8AC3E}">
        <p14:creationId xmlns:p14="http://schemas.microsoft.com/office/powerpoint/2010/main" val="505397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258</TotalTime>
  <Words>527</Words>
  <Application>Microsoft Macintosh PowerPoint</Application>
  <PresentationFormat>Diavoorstelling (4:3)</PresentationFormat>
  <Paragraphs>27</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Horizon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Yvan Thomas</dc:creator>
  <cp:lastModifiedBy>Yvan Thomas</cp:lastModifiedBy>
  <cp:revision>14</cp:revision>
  <cp:lastPrinted>2021-07-03T17:23:06Z</cp:lastPrinted>
  <dcterms:created xsi:type="dcterms:W3CDTF">2021-07-03T15:43:36Z</dcterms:created>
  <dcterms:modified xsi:type="dcterms:W3CDTF">2023-10-24T13:53:01Z</dcterms:modified>
</cp:coreProperties>
</file>