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3" r:id="rId1"/>
  </p:sldMasterIdLst>
  <p:sldIdLst>
    <p:sldId id="256" r:id="rId2"/>
    <p:sldId id="263" r:id="rId3"/>
    <p:sldId id="264"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21" d="100"/>
          <a:sy n="121" d="100"/>
        </p:scale>
        <p:origin x="108"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nl-NL"/>
              <a:t>Klik om de stijl te bewerken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8/3/2024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686682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18C79C5D-2A6F-F04D-97DA-BEF2467B64E4}" type="datetimeFigureOut">
              <a:rPr lang="en-US" smtClean="0"/>
              <a:pPr/>
              <a:t>8/3/2024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373418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nl-NL"/>
              <a:t>Klik om de stijl te bewerken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09B482E8-6E0E-1B4F-B1FD-C69DB9E858D9}" type="datetimeFigureOut">
              <a:rPr lang="en-US" smtClean="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95360337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a:t>Klik om de stijl te bewerken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8DFA1846-DA80-1C48-A609-854EA85C59AD}" type="datetimeFigureOut">
              <a:rPr lang="en-US" smtClean="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344402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nl-NL"/>
              <a:t>Klik om de stijl te bewerken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FBF54567-0DE4-3F47-BF90-CB84690072F9}" type="datetimeFigureOut">
              <a:rPr lang="en-US" smtClean="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525498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a:t>Klik om de stijl te bewerken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nl-NL"/>
              <a:t>Klik om de modelstijlen te bewerken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09B482E8-6E0E-1B4F-B1FD-C69DB9E858D9}" type="datetimeFigureOut">
              <a:rPr lang="en-US" smtClean="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22540967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nl-NL"/>
              <a:t>Klik om de stijl te bewerken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nl-NL"/>
              <a:t>Klik om de modelstijlen te bewerken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09B482E8-6E0E-1B4F-B1FD-C69DB9E858D9}" type="datetimeFigureOut">
              <a:rPr lang="en-US" smtClean="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58508106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02572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785238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nchor="ct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49319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8DFA1846-DA80-1C48-A609-854EA85C59AD}" type="datetimeFigureOut">
              <a:rPr lang="en-US" smtClean="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478253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nl-NL"/>
              <a:t>Klik om de stijl te bewerken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8/3/2024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27222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8/3/2024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587948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8/3/2024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757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8/3/2024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24525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nl-NL"/>
              <a:t>Klik om de stijl te bewerken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D0DF5E60-9974-AC48-9591-99C2BB44B7CF}" type="datetimeFigureOut">
              <a:rPr lang="en-US" smtClean="0"/>
              <a:pPr/>
              <a:t>8/3/2024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263872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nl-NL"/>
              <a:t>Klik om de stijl te bewerken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18C79C5D-2A6F-F04D-97DA-BEF2467B64E4}" type="datetimeFigureOut">
              <a:rPr lang="en-US" smtClean="0"/>
              <a:pPr/>
              <a:t>8/3/2024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228386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9B482E8-6E0E-1B4F-B1FD-C69DB9E858D9}" type="datetimeFigureOut">
              <a:rPr lang="en-US" smtClean="0"/>
              <a:pPr/>
              <a:t>8/3/2024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572115769"/>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 id="2147483720"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8481848" y="4769068"/>
            <a:ext cx="3108340" cy="650719"/>
          </a:xfrm>
        </p:spPr>
        <p:txBody>
          <a:bodyPr>
            <a:normAutofit/>
          </a:bodyPr>
          <a:lstStyle/>
          <a:p>
            <a:r>
              <a:rPr lang="nl-BE" sz="3600" b="1" dirty="0">
                <a:solidFill>
                  <a:schemeClr val="accent1">
                    <a:lumMod val="75000"/>
                  </a:schemeClr>
                </a:solidFill>
              </a:rPr>
              <a:t>Lucas 15:1-7</a:t>
            </a:r>
            <a:endParaRPr lang="nl-NL" sz="3600" b="1" dirty="0">
              <a:solidFill>
                <a:schemeClr val="accent1">
                  <a:lumMod val="75000"/>
                </a:schemeClr>
              </a:solidFill>
            </a:endParaRPr>
          </a:p>
        </p:txBody>
      </p:sp>
      <p:sp>
        <p:nvSpPr>
          <p:cNvPr id="3" name="Ondertitel 2"/>
          <p:cNvSpPr>
            <a:spLocks noGrp="1"/>
          </p:cNvSpPr>
          <p:nvPr>
            <p:ph type="subTitle" idx="1"/>
          </p:nvPr>
        </p:nvSpPr>
        <p:spPr>
          <a:xfrm>
            <a:off x="1040524" y="559622"/>
            <a:ext cx="11057397" cy="3058620"/>
          </a:xfrm>
        </p:spPr>
        <p:txBody>
          <a:bodyPr>
            <a:normAutofit/>
          </a:bodyPr>
          <a:lstStyle/>
          <a:p>
            <a:pPr algn="l"/>
            <a:endParaRPr lang="nl-BE" dirty="0"/>
          </a:p>
          <a:p>
            <a:pPr algn="ctr"/>
            <a:r>
              <a:rPr lang="nl-NL" sz="7200" dirty="0">
                <a:effectLst/>
                <a:latin typeface="Verdana, sans-serif"/>
              </a:rPr>
              <a:t>De gelijkenis van het verloren schaap </a:t>
            </a:r>
            <a:endParaRPr lang="nl-NL" sz="7100" dirty="0">
              <a:latin typeface="Adobe Devanagari" panose="02040503050201020203" pitchFamily="18" charset="0"/>
              <a:cs typeface="Adobe Devanagari" panose="02040503050201020203" pitchFamily="18" charset="0"/>
            </a:endParaRPr>
          </a:p>
        </p:txBody>
      </p:sp>
      <p:sp>
        <p:nvSpPr>
          <p:cNvPr id="2" name="Tekstvak 1">
            <a:extLst>
              <a:ext uri="{FF2B5EF4-FFF2-40B4-BE49-F238E27FC236}">
                <a16:creationId xmlns:a16="http://schemas.microsoft.com/office/drawing/2014/main" id="{D7E481EB-9C11-4B2F-957F-6CE86809239A}"/>
              </a:ext>
            </a:extLst>
          </p:cNvPr>
          <p:cNvSpPr txBox="1"/>
          <p:nvPr/>
        </p:nvSpPr>
        <p:spPr>
          <a:xfrm>
            <a:off x="7823233" y="5864489"/>
            <a:ext cx="3766955" cy="523220"/>
          </a:xfrm>
          <a:prstGeom prst="rect">
            <a:avLst/>
          </a:prstGeom>
          <a:noFill/>
        </p:spPr>
        <p:txBody>
          <a:bodyPr wrap="square" rtlCol="0">
            <a:spAutoFit/>
          </a:bodyPr>
          <a:lstStyle/>
          <a:p>
            <a:r>
              <a:rPr lang="nl-NL" sz="2800" b="1" u="sng" dirty="0"/>
              <a:t>S</a:t>
            </a:r>
            <a:r>
              <a:rPr lang="nl-NL" sz="2800" b="1" dirty="0"/>
              <a:t>p</a:t>
            </a:r>
            <a:r>
              <a:rPr lang="nl-NL" sz="2800" b="1" u="sng" dirty="0"/>
              <a:t>reker</a:t>
            </a:r>
            <a:r>
              <a:rPr lang="nl-NL" sz="2800" b="1" dirty="0"/>
              <a:t>: Achiel </a:t>
            </a:r>
            <a:r>
              <a:rPr lang="nl-NL" sz="2800" b="1" dirty="0" err="1"/>
              <a:t>Mortelé</a:t>
            </a:r>
            <a:endParaRPr lang="nl-BE" sz="2800" b="1" dirty="0"/>
          </a:p>
        </p:txBody>
      </p:sp>
    </p:spTree>
    <p:extLst>
      <p:ext uri="{BB962C8B-B14F-4D97-AF65-F5344CB8AC3E}">
        <p14:creationId xmlns:p14="http://schemas.microsoft.com/office/powerpoint/2010/main" val="3012832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261241" y="0"/>
            <a:ext cx="10930759" cy="6857999"/>
          </a:xfrm>
        </p:spPr>
        <p:txBody>
          <a:bodyPr>
            <a:noAutofit/>
          </a:bodyPr>
          <a:lstStyle/>
          <a:p>
            <a:pPr marL="285750" marR="0" lvl="0" indent="-285750" defTabSz="457200" rtl="0" eaLnBrk="1" fontAlgn="auto" latinLnBrk="0" hangingPunct="1">
              <a:lnSpc>
                <a:spcPct val="100000"/>
              </a:lnSpc>
              <a:spcBef>
                <a:spcPct val="20000"/>
              </a:spcBef>
              <a:spcAft>
                <a:spcPts val="600"/>
              </a:spcAft>
              <a:buClr>
                <a:srgbClr val="30ACEC">
                  <a:lumMod val="75000"/>
                </a:srgbClr>
              </a:buClr>
              <a:buSzPct val="145000"/>
              <a:buFont typeface="Arial"/>
              <a:buNone/>
              <a:tabLst/>
              <a:defRPr/>
            </a:pPr>
            <a:r>
              <a:rPr kumimoji="0" lang="nl-NL" sz="6000" b="1" i="0" u="none" strike="noStrike" kern="1200" cap="none" spc="0" normalizeH="0" baseline="30000" noProof="0" dirty="0">
                <a:ln>
                  <a:noFill/>
                </a:ln>
                <a:solidFill>
                  <a:prstClr val="black"/>
                </a:solidFill>
                <a:effectLst/>
                <a:uLnTx/>
                <a:uFillTx/>
                <a:latin typeface="Bell MT" panose="02020503060305020303" pitchFamily="18" charset="0"/>
                <a:ea typeface="+mn-ea"/>
                <a:cs typeface="+mn-cs"/>
              </a:rPr>
              <a:t>  Al de tollenaars nu en de zondaars plachten tot Hem te komen om naar Hem te horen. En de Farizeeën en de </a:t>
            </a:r>
            <a:r>
              <a:rPr kumimoji="0" lang="nl-NL" sz="6000" b="1" i="0" u="none" strike="noStrike" kern="1200" cap="none" spc="0" normalizeH="0" baseline="30000" noProof="0" dirty="0" err="1">
                <a:ln>
                  <a:noFill/>
                </a:ln>
                <a:solidFill>
                  <a:prstClr val="black"/>
                </a:solidFill>
                <a:effectLst/>
                <a:uLnTx/>
                <a:uFillTx/>
                <a:latin typeface="Bell MT" panose="02020503060305020303" pitchFamily="18" charset="0"/>
                <a:ea typeface="+mn-ea"/>
                <a:cs typeface="+mn-cs"/>
              </a:rPr>
              <a:t>schriftgeleerden</a:t>
            </a:r>
            <a:r>
              <a:rPr kumimoji="0" lang="nl-NL" sz="6000" b="1" i="0" u="none" strike="noStrike" kern="1200" cap="none" spc="0" normalizeH="0" baseline="30000" noProof="0" dirty="0">
                <a:ln>
                  <a:noFill/>
                </a:ln>
                <a:solidFill>
                  <a:prstClr val="black"/>
                </a:solidFill>
                <a:effectLst/>
                <a:uLnTx/>
                <a:uFillTx/>
                <a:latin typeface="Bell MT" panose="02020503060305020303" pitchFamily="18" charset="0"/>
                <a:ea typeface="+mn-ea"/>
                <a:cs typeface="+mn-cs"/>
              </a:rPr>
              <a:t> morden en spraken: Deze ontvangt zondaars en eet met hen. En Hij sprak deze gelijkenis tot hen en </a:t>
            </a:r>
            <a:r>
              <a:rPr kumimoji="0" lang="nl-NL" sz="6000" b="1" i="0" u="none" strike="noStrike" kern="1200" cap="none" spc="0" normalizeH="0" baseline="30000" noProof="0" dirty="0" err="1">
                <a:ln>
                  <a:noFill/>
                </a:ln>
                <a:solidFill>
                  <a:prstClr val="black"/>
                </a:solidFill>
                <a:effectLst/>
                <a:uLnTx/>
                <a:uFillTx/>
                <a:latin typeface="Bell MT" panose="02020503060305020303" pitchFamily="18" charset="0"/>
                <a:ea typeface="+mn-ea"/>
                <a:cs typeface="+mn-cs"/>
              </a:rPr>
              <a:t>zeide</a:t>
            </a:r>
            <a:r>
              <a:rPr kumimoji="0" lang="nl-NL" sz="6000" b="1" i="0" u="none" strike="noStrike" kern="1200" cap="none" spc="0" normalizeH="0" baseline="30000" noProof="0" dirty="0">
                <a:ln>
                  <a:noFill/>
                </a:ln>
                <a:solidFill>
                  <a:prstClr val="black"/>
                </a:solidFill>
                <a:effectLst/>
                <a:uLnTx/>
                <a:uFillTx/>
                <a:latin typeface="Bell MT" panose="02020503060305020303" pitchFamily="18" charset="0"/>
                <a:ea typeface="+mn-ea"/>
                <a:cs typeface="+mn-cs"/>
              </a:rPr>
              <a:t>: Wie van u, die honderd schapen heeft en er één van verliest, laat niet de </a:t>
            </a:r>
            <a:r>
              <a:rPr kumimoji="0" lang="nl-NL" sz="6000" b="1" i="0" u="none" strike="noStrike" kern="1200" cap="none" spc="0" normalizeH="0" baseline="30000" noProof="0" dirty="0" err="1">
                <a:ln>
                  <a:noFill/>
                </a:ln>
                <a:solidFill>
                  <a:prstClr val="black"/>
                </a:solidFill>
                <a:effectLst/>
                <a:uLnTx/>
                <a:uFillTx/>
                <a:latin typeface="Bell MT" panose="02020503060305020303" pitchFamily="18" charset="0"/>
                <a:ea typeface="+mn-ea"/>
                <a:cs typeface="+mn-cs"/>
              </a:rPr>
              <a:t>negenennegen-tig</a:t>
            </a:r>
            <a:r>
              <a:rPr kumimoji="0" lang="nl-NL" sz="6000" b="1" i="0" u="none" strike="noStrike" kern="1200" cap="none" spc="0" normalizeH="0" baseline="30000" noProof="0" dirty="0">
                <a:ln>
                  <a:noFill/>
                </a:ln>
                <a:solidFill>
                  <a:prstClr val="black"/>
                </a:solidFill>
                <a:effectLst/>
                <a:uLnTx/>
                <a:uFillTx/>
                <a:latin typeface="Bell MT" panose="02020503060305020303" pitchFamily="18" charset="0"/>
                <a:ea typeface="+mn-ea"/>
                <a:cs typeface="+mn-cs"/>
              </a:rPr>
              <a:t> in de wildernis achter en gaat het verlorene zoeken, totdat hij het vindt? </a:t>
            </a:r>
            <a:endParaRPr lang="nl-NL" sz="6000" b="1" baseline="30000" dirty="0">
              <a:latin typeface="Bell MT" panose="02020503060305020303" pitchFamily="18" charset="0"/>
            </a:endParaRPr>
          </a:p>
        </p:txBody>
      </p:sp>
      <p:sp>
        <p:nvSpPr>
          <p:cNvPr id="4" name="Tekstvak 3">
            <a:extLst>
              <a:ext uri="{FF2B5EF4-FFF2-40B4-BE49-F238E27FC236}">
                <a16:creationId xmlns:a16="http://schemas.microsoft.com/office/drawing/2014/main" id="{EAD20D2E-952A-0242-6122-1AD39A2EAA2C}"/>
              </a:ext>
            </a:extLst>
          </p:cNvPr>
          <p:cNvSpPr txBox="1"/>
          <p:nvPr/>
        </p:nvSpPr>
        <p:spPr>
          <a:xfrm>
            <a:off x="10016011" y="2573642"/>
            <a:ext cx="184731" cy="646331"/>
          </a:xfrm>
          <a:prstGeom prst="rect">
            <a:avLst/>
          </a:prstGeom>
          <a:noFill/>
        </p:spPr>
        <p:txBody>
          <a:bodyPr wrap="none" rtlCol="0">
            <a:spAutoFit/>
          </a:bodyPr>
          <a:lstStyle/>
          <a:p>
            <a:endParaRPr lang="nl-NL" dirty="0"/>
          </a:p>
          <a:p>
            <a:endParaRPr lang="nl-BE" dirty="0"/>
          </a:p>
        </p:txBody>
      </p:sp>
    </p:spTree>
    <p:extLst>
      <p:ext uri="{BB962C8B-B14F-4D97-AF65-F5344CB8AC3E}">
        <p14:creationId xmlns:p14="http://schemas.microsoft.com/office/powerpoint/2010/main" val="2787627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261241" y="0"/>
            <a:ext cx="10930759" cy="6857999"/>
          </a:xfrm>
        </p:spPr>
        <p:txBody>
          <a:bodyPr>
            <a:noAutofit/>
          </a:bodyPr>
          <a:lstStyle/>
          <a:p>
            <a:pPr marL="285750" marR="0" lvl="0" indent="-285750" defTabSz="457200" rtl="0" eaLnBrk="1" fontAlgn="auto" latinLnBrk="0" hangingPunct="1">
              <a:lnSpc>
                <a:spcPct val="100000"/>
              </a:lnSpc>
              <a:spcBef>
                <a:spcPct val="20000"/>
              </a:spcBef>
              <a:spcAft>
                <a:spcPts val="600"/>
              </a:spcAft>
              <a:buClr>
                <a:srgbClr val="30ACEC">
                  <a:lumMod val="75000"/>
                </a:srgbClr>
              </a:buClr>
              <a:buSzPct val="145000"/>
              <a:buFont typeface="Arial"/>
              <a:buNone/>
              <a:tabLst/>
              <a:defRPr/>
            </a:pPr>
            <a:r>
              <a:rPr kumimoji="0" lang="nl-NL" sz="6000" b="1" i="0" u="none" strike="noStrike" kern="1200" cap="none" spc="0" normalizeH="0" baseline="30000" noProof="0" dirty="0">
                <a:ln>
                  <a:noFill/>
                </a:ln>
                <a:solidFill>
                  <a:prstClr val="black"/>
                </a:solidFill>
                <a:effectLst/>
                <a:uLnTx/>
                <a:uFillTx/>
                <a:latin typeface="Bell MT" panose="02020503060305020303" pitchFamily="18" charset="0"/>
                <a:ea typeface="+mn-ea"/>
                <a:cs typeface="+mn-cs"/>
              </a:rPr>
              <a:t>  En als hij het vindt, tilt hij het met blijdschap op zijn schouders, en thuisgekomen, roept hij zijn vrienden en buren bijeen en zegt tot hen: Verblijdt u met mij, want ik heb mijn schaap gevonden, dat verloren was. Ik zeg u, dat er alzo blijdschap zal zijn in de hemel over één zondaar, die zich bekeert, meer dan over negenennegentig rechtvaardigen, die geen bekering nodig hebben.</a:t>
            </a:r>
            <a:endParaRPr lang="nl-NL" sz="6000" b="1" baseline="30000" dirty="0">
              <a:latin typeface="Bell MT" panose="02020503060305020303" pitchFamily="18" charset="0"/>
            </a:endParaRPr>
          </a:p>
        </p:txBody>
      </p:sp>
      <p:sp>
        <p:nvSpPr>
          <p:cNvPr id="4" name="Tekstvak 3">
            <a:extLst>
              <a:ext uri="{FF2B5EF4-FFF2-40B4-BE49-F238E27FC236}">
                <a16:creationId xmlns:a16="http://schemas.microsoft.com/office/drawing/2014/main" id="{EAD20D2E-952A-0242-6122-1AD39A2EAA2C}"/>
              </a:ext>
            </a:extLst>
          </p:cNvPr>
          <p:cNvSpPr txBox="1"/>
          <p:nvPr/>
        </p:nvSpPr>
        <p:spPr>
          <a:xfrm>
            <a:off x="10016011" y="2573642"/>
            <a:ext cx="184731" cy="646331"/>
          </a:xfrm>
          <a:prstGeom prst="rect">
            <a:avLst/>
          </a:prstGeom>
          <a:noFill/>
        </p:spPr>
        <p:txBody>
          <a:bodyPr wrap="none" rtlCol="0">
            <a:spAutoFit/>
          </a:bodyPr>
          <a:lstStyle/>
          <a:p>
            <a:endParaRPr lang="nl-NL" dirty="0"/>
          </a:p>
          <a:p>
            <a:endParaRPr lang="nl-BE" dirty="0"/>
          </a:p>
        </p:txBody>
      </p:sp>
    </p:spTree>
    <p:extLst>
      <p:ext uri="{BB962C8B-B14F-4D97-AF65-F5344CB8AC3E}">
        <p14:creationId xmlns:p14="http://schemas.microsoft.com/office/powerpoint/2010/main" val="3532888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282</TotalTime>
  <Words>172</Words>
  <Application>Microsoft Office PowerPoint</Application>
  <PresentationFormat>Breedbeeld</PresentationFormat>
  <Paragraphs>6</Paragraphs>
  <Slides>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vt:i4>
      </vt:variant>
    </vt:vector>
  </HeadingPairs>
  <TitlesOfParts>
    <vt:vector size="9" baseType="lpstr">
      <vt:lpstr>Adobe Devanagari</vt:lpstr>
      <vt:lpstr>Arial</vt:lpstr>
      <vt:lpstr>Bell MT</vt:lpstr>
      <vt:lpstr>Corbel</vt:lpstr>
      <vt:lpstr>Verdana, sans-serif</vt:lpstr>
      <vt:lpstr>Parallax</vt:lpstr>
      <vt:lpstr>Lucas 15:1-7</vt:lpstr>
      <vt:lpstr>PowerPoint-presentatie</vt:lpstr>
      <vt:lpstr>PowerPoint-presentatie</vt:lpstr>
    </vt:vector>
  </TitlesOfParts>
  <Company>Vinny27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WOORD WORDT WAAR BIJ JEZUS</dc:title>
  <dc:creator>KERK</dc:creator>
  <cp:lastModifiedBy>Fer D'H</cp:lastModifiedBy>
  <cp:revision>28</cp:revision>
  <dcterms:created xsi:type="dcterms:W3CDTF">2016-01-31T06:24:06Z</dcterms:created>
  <dcterms:modified xsi:type="dcterms:W3CDTF">2024-08-03T10:39:03Z</dcterms:modified>
</cp:coreProperties>
</file>