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646" r:id="rId3"/>
    <p:sldId id="670" r:id="rId4"/>
    <p:sldId id="672" r:id="rId5"/>
    <p:sldId id="673" r:id="rId6"/>
    <p:sldId id="676" r:id="rId7"/>
    <p:sldId id="678" r:id="rId8"/>
    <p:sldId id="680" r:id="rId9"/>
    <p:sldId id="681" r:id="rId10"/>
    <p:sldId id="682" r:id="rId11"/>
    <p:sldId id="685" r:id="rId12"/>
    <p:sldId id="692" r:id="rId13"/>
    <p:sldId id="691" r:id="rId14"/>
    <p:sldId id="683" r:id="rId15"/>
    <p:sldId id="686" r:id="rId16"/>
    <p:sldId id="684" r:id="rId17"/>
    <p:sldId id="687" r:id="rId18"/>
    <p:sldId id="689" r:id="rId19"/>
    <p:sldId id="690" r:id="rId20"/>
    <p:sldId id="647" r:id="rId21"/>
  </p:sldIdLst>
  <p:sldSz cx="12192000" cy="6858000"/>
  <p:notesSz cx="10021888" cy="68897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646"/>
            <p14:sldId id="670"/>
            <p14:sldId id="672"/>
            <p14:sldId id="673"/>
            <p14:sldId id="676"/>
            <p14:sldId id="678"/>
            <p14:sldId id="680"/>
            <p14:sldId id="681"/>
            <p14:sldId id="682"/>
            <p14:sldId id="685"/>
            <p14:sldId id="692"/>
            <p14:sldId id="691"/>
            <p14:sldId id="683"/>
            <p14:sldId id="686"/>
            <p14:sldId id="684"/>
            <p14:sldId id="687"/>
            <p14:sldId id="689"/>
            <p14:sldId id="690"/>
            <p14:sldId id="6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58869" autoAdjust="0"/>
  </p:normalViewPr>
  <p:slideViewPr>
    <p:cSldViewPr snapToGrid="0" showGuides="1">
      <p:cViewPr varScale="1">
        <p:scale>
          <a:sx n="91" d="100"/>
          <a:sy n="91" d="100"/>
        </p:scale>
        <p:origin x="2844"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9" y="0"/>
            <a:ext cx="4342818" cy="345684"/>
          </a:xfrm>
          <a:prstGeom prst="rect">
            <a:avLst/>
          </a:prstGeom>
        </p:spPr>
        <p:txBody>
          <a:bodyPr vert="horz" lIns="96623" tIns="48311" rIns="96623" bIns="48311" rtlCol="0"/>
          <a:lstStyle>
            <a:lvl1pPr algn="l">
              <a:defRPr sz="1300"/>
            </a:lvl1pPr>
          </a:lstStyle>
          <a:p>
            <a:endParaRPr lang="nl-BE"/>
          </a:p>
        </p:txBody>
      </p:sp>
      <p:sp>
        <p:nvSpPr>
          <p:cNvPr id="3" name="Tijdelijke aanduiding voor datum 2"/>
          <p:cNvSpPr>
            <a:spLocks noGrp="1"/>
          </p:cNvSpPr>
          <p:nvPr>
            <p:ph type="dt" idx="1"/>
          </p:nvPr>
        </p:nvSpPr>
        <p:spPr>
          <a:xfrm>
            <a:off x="5676760" y="0"/>
            <a:ext cx="4342818" cy="345684"/>
          </a:xfrm>
          <a:prstGeom prst="rect">
            <a:avLst/>
          </a:prstGeom>
        </p:spPr>
        <p:txBody>
          <a:bodyPr vert="horz" lIns="96623" tIns="48311" rIns="96623" bIns="48311" rtlCol="0"/>
          <a:lstStyle>
            <a:lvl1pPr algn="r">
              <a:defRPr sz="1300"/>
            </a:lvl1pPr>
          </a:lstStyle>
          <a:p>
            <a:fld id="{3A110616-5839-4ADD-8AFB-BD60349FFB48}" type="datetimeFigureOut">
              <a:rPr lang="nl-BE" smtClean="0"/>
              <a:t>6/07/2024</a:t>
            </a:fld>
            <a:endParaRPr lang="nl-BE"/>
          </a:p>
        </p:txBody>
      </p:sp>
      <p:sp>
        <p:nvSpPr>
          <p:cNvPr id="4" name="Tijdelijke aanduiding voor dia-afbeelding 3"/>
          <p:cNvSpPr>
            <a:spLocks noGrp="1" noRot="1" noChangeAspect="1"/>
          </p:cNvSpPr>
          <p:nvPr>
            <p:ph type="sldImg" idx="2"/>
          </p:nvPr>
        </p:nvSpPr>
        <p:spPr>
          <a:xfrm>
            <a:off x="2946400" y="862013"/>
            <a:ext cx="4132263" cy="2324100"/>
          </a:xfrm>
          <a:prstGeom prst="rect">
            <a:avLst/>
          </a:prstGeom>
          <a:noFill/>
          <a:ln w="12700">
            <a:solidFill>
              <a:prstClr val="black"/>
            </a:solidFill>
          </a:ln>
        </p:spPr>
        <p:txBody>
          <a:bodyPr vert="horz" lIns="96623" tIns="48311" rIns="96623" bIns="48311" rtlCol="0" anchor="ctr"/>
          <a:lstStyle/>
          <a:p>
            <a:endParaRPr lang="nl-BE"/>
          </a:p>
        </p:txBody>
      </p:sp>
      <p:sp>
        <p:nvSpPr>
          <p:cNvPr id="5" name="Tijdelijke aanduiding voor notities 4"/>
          <p:cNvSpPr>
            <a:spLocks noGrp="1"/>
          </p:cNvSpPr>
          <p:nvPr>
            <p:ph type="body" sz="quarter" idx="3"/>
          </p:nvPr>
        </p:nvSpPr>
        <p:spPr>
          <a:xfrm>
            <a:off x="1002190" y="3315693"/>
            <a:ext cx="8017510" cy="2712839"/>
          </a:xfrm>
          <a:prstGeom prst="rect">
            <a:avLst/>
          </a:prstGeom>
        </p:spPr>
        <p:txBody>
          <a:bodyPr vert="horz" lIns="96623" tIns="48311" rIns="96623" bIns="4831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9" y="6544068"/>
            <a:ext cx="4342818" cy="345683"/>
          </a:xfrm>
          <a:prstGeom prst="rect">
            <a:avLst/>
          </a:prstGeom>
        </p:spPr>
        <p:txBody>
          <a:bodyPr vert="horz" lIns="96623" tIns="48311" rIns="96623" bIns="48311"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76760" y="6544068"/>
            <a:ext cx="4342818" cy="345683"/>
          </a:xfrm>
          <a:prstGeom prst="rect">
            <a:avLst/>
          </a:prstGeom>
        </p:spPr>
        <p:txBody>
          <a:bodyPr vert="horz" lIns="96623" tIns="48311" rIns="96623" bIns="48311"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C996E-B989-4AB0-AD63-C64B73E7A56B}"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122116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11</a:t>
            </a:fld>
            <a:endParaRPr lang="nl-BE"/>
          </a:p>
        </p:txBody>
      </p:sp>
    </p:spTree>
    <p:extLst>
      <p:ext uri="{BB962C8B-B14F-4D97-AF65-F5344CB8AC3E}">
        <p14:creationId xmlns:p14="http://schemas.microsoft.com/office/powerpoint/2010/main" val="362962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12</a:t>
            </a:fld>
            <a:endParaRPr lang="nl-BE"/>
          </a:p>
        </p:txBody>
      </p:sp>
    </p:spTree>
    <p:extLst>
      <p:ext uri="{BB962C8B-B14F-4D97-AF65-F5344CB8AC3E}">
        <p14:creationId xmlns:p14="http://schemas.microsoft.com/office/powerpoint/2010/main" val="76604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13</a:t>
            </a:fld>
            <a:endParaRPr lang="nl-BE"/>
          </a:p>
        </p:txBody>
      </p:sp>
    </p:spTree>
    <p:extLst>
      <p:ext uri="{BB962C8B-B14F-4D97-AF65-F5344CB8AC3E}">
        <p14:creationId xmlns:p14="http://schemas.microsoft.com/office/powerpoint/2010/main" val="222319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14</a:t>
            </a:fld>
            <a:endParaRPr lang="nl-BE"/>
          </a:p>
        </p:txBody>
      </p:sp>
    </p:spTree>
    <p:extLst>
      <p:ext uri="{BB962C8B-B14F-4D97-AF65-F5344CB8AC3E}">
        <p14:creationId xmlns:p14="http://schemas.microsoft.com/office/powerpoint/2010/main" val="226503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15</a:t>
            </a:fld>
            <a:endParaRPr lang="nl-BE"/>
          </a:p>
        </p:txBody>
      </p:sp>
    </p:spTree>
    <p:extLst>
      <p:ext uri="{BB962C8B-B14F-4D97-AF65-F5344CB8AC3E}">
        <p14:creationId xmlns:p14="http://schemas.microsoft.com/office/powerpoint/2010/main" val="11882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16</a:t>
            </a:fld>
            <a:endParaRPr lang="nl-BE"/>
          </a:p>
        </p:txBody>
      </p:sp>
    </p:spTree>
    <p:extLst>
      <p:ext uri="{BB962C8B-B14F-4D97-AF65-F5344CB8AC3E}">
        <p14:creationId xmlns:p14="http://schemas.microsoft.com/office/powerpoint/2010/main" val="315728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17</a:t>
            </a:fld>
            <a:endParaRPr lang="nl-BE"/>
          </a:p>
        </p:txBody>
      </p:sp>
    </p:spTree>
    <p:extLst>
      <p:ext uri="{BB962C8B-B14F-4D97-AF65-F5344CB8AC3E}">
        <p14:creationId xmlns:p14="http://schemas.microsoft.com/office/powerpoint/2010/main" val="264414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18</a:t>
            </a:fld>
            <a:endParaRPr lang="nl-BE"/>
          </a:p>
        </p:txBody>
      </p:sp>
    </p:spTree>
    <p:extLst>
      <p:ext uri="{BB962C8B-B14F-4D97-AF65-F5344CB8AC3E}">
        <p14:creationId xmlns:p14="http://schemas.microsoft.com/office/powerpoint/2010/main" val="209978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A1C996E-B989-4AB0-AD63-C64B73E7A56B}" type="slidenum">
              <a:rPr kumimoji="0" lang="nl-B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19</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49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332734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401003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265266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402901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296572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67601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88933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146401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0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30740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18274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32750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22220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7245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82656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10817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03590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5090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59325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6/07/2024</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6/07/2024</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174910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531484" y="172196"/>
            <a:ext cx="766051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a:ln>
                  <a:noFill/>
                </a:ln>
                <a:solidFill>
                  <a:srgbClr val="002060"/>
                </a:solidFill>
                <a:effectLst/>
                <a:uLnTx/>
                <a:uFillTx/>
                <a:latin typeface="Calibri" panose="020F0502020204030204"/>
                <a:ea typeface="+mn-ea"/>
                <a:cs typeface="+mn-cs"/>
              </a:rPr>
              <a:t>Evangelische</a:t>
            </a:r>
            <a:r>
              <a:rPr kumimoji="0" lang="nl-BE" sz="3600" b="1" i="0" u="none" strike="noStrike" kern="1200" cap="none" spc="0" normalizeH="0" baseline="0" noProof="0" dirty="0">
                <a:ln>
                  <a:noFill/>
                </a:ln>
                <a:solidFill>
                  <a:srgbClr val="002060"/>
                </a:solidFill>
                <a:effectLst/>
                <a:uLnTx/>
                <a:uFillTx/>
                <a:latin typeface="Calibri" panose="020F0502020204030204"/>
                <a:ea typeface="+mn-ea"/>
                <a:cs typeface="+mn-cs"/>
              </a:rPr>
              <a:t> Kerk Koekelare</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3600" b="1" dirty="0">
                <a:solidFill>
                  <a:srgbClr val="002060"/>
                </a:solidFill>
                <a:latin typeface="Calibri" panose="020F0502020204030204"/>
              </a:rPr>
              <a:t>De Bron</a:t>
            </a:r>
            <a:endParaRPr kumimoji="0" lang="nl-BE" sz="36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600" b="1" i="0" u="none" strike="noStrike" kern="1200" cap="none" spc="0" normalizeH="0" baseline="0" noProof="0" dirty="0">
                <a:ln>
                  <a:noFill/>
                </a:ln>
                <a:solidFill>
                  <a:srgbClr val="002060"/>
                </a:solidFill>
                <a:effectLst/>
                <a:uLnTx/>
                <a:uFillTx/>
                <a:latin typeface="Calibri" panose="020F0502020204030204"/>
                <a:ea typeface="+mn-ea"/>
                <a:cs typeface="+mn-cs"/>
              </a:rPr>
              <a:t>Prediking zondag 7 juli 2024</a:t>
            </a:r>
          </a:p>
        </p:txBody>
      </p:sp>
      <p:sp>
        <p:nvSpPr>
          <p:cNvPr id="3" name="Tekstvak 2">
            <a:extLst>
              <a:ext uri="{FF2B5EF4-FFF2-40B4-BE49-F238E27FC236}">
                <a16:creationId xmlns:a16="http://schemas.microsoft.com/office/drawing/2014/main" id="{C347A019-4F4D-4E8F-BE54-D58A4735C6A0}"/>
              </a:ext>
            </a:extLst>
          </p:cNvPr>
          <p:cNvSpPr txBox="1"/>
          <p:nvPr/>
        </p:nvSpPr>
        <p:spPr>
          <a:xfrm>
            <a:off x="616616" y="4358256"/>
            <a:ext cx="1126497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7030A0"/>
                </a:solidFill>
                <a:latin typeface="Calibri" panose="020F0502020204030204"/>
              </a:rPr>
              <a:t>Ontmoet Mij op de berg</a:t>
            </a:r>
            <a:endParaRPr kumimoji="0" lang="nl-NL" sz="4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3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8" y="151179"/>
            <a:ext cx="10969172" cy="6063198"/>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symboliek van Jezus over bergen </a:t>
            </a:r>
          </a:p>
          <a:p>
            <a:pPr algn="ctr"/>
            <a:endParaRPr lang="nl-NL" sz="2400" dirty="0">
              <a:solidFill>
                <a:srgbClr val="000000"/>
              </a:solidFill>
            </a:endParaRPr>
          </a:p>
          <a:p>
            <a:pPr marL="342900" indent="-342900" algn="just">
              <a:buFont typeface="Arial" panose="020B0604020202020204" pitchFamily="34" charset="0"/>
              <a:buChar char="•"/>
            </a:pPr>
            <a:r>
              <a:rPr lang="nl-NL" sz="2400" dirty="0">
                <a:solidFill>
                  <a:srgbClr val="000000"/>
                </a:solidFill>
              </a:rPr>
              <a:t>De Woorden van Jezus over ‘bergen’</a:t>
            </a: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Mattheüs 5:14 [HSV] </a:t>
            </a:r>
            <a:r>
              <a:rPr lang="nl-BE" sz="2800" i="1" dirty="0">
                <a:solidFill>
                  <a:srgbClr val="0070C0"/>
                </a:solidFill>
              </a:rPr>
              <a:t>(het zout van de aarde en het licht op de kandelaar)</a:t>
            </a:r>
          </a:p>
          <a:p>
            <a:pPr algn="just"/>
            <a:r>
              <a:rPr lang="nl-BE" sz="2800" i="1" dirty="0">
                <a:solidFill>
                  <a:srgbClr val="0070C0"/>
                </a:solidFill>
              </a:rPr>
              <a:t>[14] U bent het licht van de wereld. Een stad die </a:t>
            </a:r>
            <a:r>
              <a:rPr lang="nl-BE" sz="2800" b="1" i="1" dirty="0">
                <a:solidFill>
                  <a:srgbClr val="0070C0"/>
                </a:solidFill>
              </a:rPr>
              <a:t>boven op een berg </a:t>
            </a:r>
            <a:r>
              <a:rPr lang="nl-BE" sz="2800" i="1" dirty="0">
                <a:solidFill>
                  <a:srgbClr val="0070C0"/>
                </a:solidFill>
              </a:rPr>
              <a:t>ligt, kan niet verborgen zijn.</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Markus 11:22-23 [HSV] </a:t>
            </a:r>
            <a:endParaRPr lang="nl-BE" sz="2800" i="1" dirty="0">
              <a:solidFill>
                <a:srgbClr val="0070C0"/>
              </a:solidFill>
            </a:endParaRPr>
          </a:p>
          <a:p>
            <a:pPr algn="just"/>
            <a:r>
              <a:rPr lang="nl-BE" sz="2800" i="1" dirty="0">
                <a:solidFill>
                  <a:srgbClr val="0070C0"/>
                </a:solidFill>
              </a:rPr>
              <a:t>[22] En Jezus antwoordde en zei tegen hen: Heb geloof in God.</a:t>
            </a:r>
          </a:p>
          <a:p>
            <a:pPr algn="just"/>
            <a:r>
              <a:rPr lang="nl-BE" sz="2800" i="1" dirty="0">
                <a:solidFill>
                  <a:srgbClr val="0070C0"/>
                </a:solidFill>
              </a:rPr>
              <a:t>[23] Want, voorwaar, Ik zeg u: wie tegen </a:t>
            </a:r>
            <a:r>
              <a:rPr lang="nl-BE" sz="2800" b="1" i="1" dirty="0">
                <a:solidFill>
                  <a:srgbClr val="0070C0"/>
                </a:solidFill>
              </a:rPr>
              <a:t>deze berg </a:t>
            </a:r>
            <a:r>
              <a:rPr lang="nl-BE" sz="2800" i="1" dirty="0">
                <a:solidFill>
                  <a:srgbClr val="0070C0"/>
                </a:solidFill>
              </a:rPr>
              <a:t>zal zeggen: Word opgeheven en in de zee geworpen, en niet zal twijfelen in zijn hart, maar zal geloven dat wat hij zegt, gebeuren zal, het zal hem gebeuren wat hij zegt.</a:t>
            </a:r>
          </a:p>
        </p:txBody>
      </p:sp>
    </p:spTree>
    <p:extLst>
      <p:ext uri="{BB962C8B-B14F-4D97-AF65-F5344CB8AC3E}">
        <p14:creationId xmlns:p14="http://schemas.microsoft.com/office/powerpoint/2010/main" val="94739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8" y="151179"/>
            <a:ext cx="10969172" cy="5755422"/>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symboliek van Jezus over bergen </a:t>
            </a:r>
          </a:p>
          <a:p>
            <a:pPr algn="ctr"/>
            <a:endParaRPr lang="nl-BE" sz="3200" b="1" dirty="0">
              <a:solidFill>
                <a:srgbClr val="C00000"/>
              </a:solidFill>
            </a:endParaRPr>
          </a:p>
          <a:p>
            <a:pPr marL="342900" indent="-342900" algn="just">
              <a:buFont typeface="Arial" panose="020B0604020202020204" pitchFamily="34" charset="0"/>
              <a:buChar char="•"/>
            </a:pPr>
            <a:r>
              <a:rPr lang="nl-NL" sz="2400" dirty="0">
                <a:solidFill>
                  <a:srgbClr val="000000"/>
                </a:solidFill>
              </a:rPr>
              <a:t>De Woorden van Jezus over ‘bergen’</a:t>
            </a:r>
            <a:endParaRPr lang="nl-NL" sz="2400" b="1" dirty="0">
              <a:solidFill>
                <a:srgbClr val="000000"/>
              </a:solidFill>
            </a:endParaRP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Mattheüs 17:19-21 [HSV] </a:t>
            </a:r>
            <a:r>
              <a:rPr lang="nl-BE" sz="2800" i="1" dirty="0">
                <a:solidFill>
                  <a:srgbClr val="0070C0"/>
                </a:solidFill>
              </a:rPr>
              <a:t>(de maanzieke jongen)</a:t>
            </a:r>
          </a:p>
          <a:p>
            <a:pPr algn="just"/>
            <a:r>
              <a:rPr lang="nl-BE" sz="2800" i="1" dirty="0">
                <a:solidFill>
                  <a:srgbClr val="0070C0"/>
                </a:solidFill>
              </a:rPr>
              <a:t>[19] Toen kwamen de discipelen bij Jezus en zeiden, </a:t>
            </a:r>
            <a:r>
              <a:rPr lang="nl-BE" sz="2800" i="1">
                <a:solidFill>
                  <a:srgbClr val="0070C0"/>
                </a:solidFill>
              </a:rPr>
              <a:t>toen zij </a:t>
            </a:r>
            <a:r>
              <a:rPr lang="nl-BE" sz="2800" i="1" dirty="0">
                <a:solidFill>
                  <a:srgbClr val="0070C0"/>
                </a:solidFill>
              </a:rPr>
              <a:t>alleen waren: Waarom konden wij hem niet uitdrijven?</a:t>
            </a:r>
          </a:p>
          <a:p>
            <a:pPr algn="just"/>
            <a:r>
              <a:rPr lang="nl-BE" sz="2800" i="1" dirty="0">
                <a:solidFill>
                  <a:srgbClr val="0070C0"/>
                </a:solidFill>
              </a:rPr>
              <a:t>[20] Jezus zei tegen hen: Vanwege uw ongeloof, want voorwaar, Ik zeg u: Als u een geloof had als een mosterdzaad, </a:t>
            </a:r>
            <a:r>
              <a:rPr lang="nl-BE" sz="2800" b="1" i="1" dirty="0">
                <a:solidFill>
                  <a:srgbClr val="0070C0"/>
                </a:solidFill>
              </a:rPr>
              <a:t>u zou tegen de berg zeggen</a:t>
            </a:r>
            <a:r>
              <a:rPr lang="nl-BE" sz="2800" i="1" dirty="0">
                <a:solidFill>
                  <a:srgbClr val="0070C0"/>
                </a:solidFill>
              </a:rPr>
              <a:t>: Verplaats u van hier naar daar! En hij zou gaan, en niets zou voor u onmogelijk zijn.</a:t>
            </a:r>
          </a:p>
          <a:p>
            <a:pPr algn="just"/>
            <a:r>
              <a:rPr lang="nl-BE" sz="2800" i="1" dirty="0">
                <a:solidFill>
                  <a:srgbClr val="0070C0"/>
                </a:solidFill>
              </a:rPr>
              <a:t>[21] Maar dit soort gaat niet uit dan door bidden en vasten.</a:t>
            </a:r>
          </a:p>
          <a:p>
            <a:pPr algn="just"/>
            <a:endParaRPr lang="nl-BE" sz="2800" i="1" dirty="0">
              <a:solidFill>
                <a:srgbClr val="0070C0"/>
              </a:solidFill>
            </a:endParaRPr>
          </a:p>
        </p:txBody>
      </p:sp>
    </p:spTree>
    <p:extLst>
      <p:ext uri="{BB962C8B-B14F-4D97-AF65-F5344CB8AC3E}">
        <p14:creationId xmlns:p14="http://schemas.microsoft.com/office/powerpoint/2010/main" val="388777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16117" y="181957"/>
            <a:ext cx="10969172" cy="5570756"/>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Bergen waren heel belangrijk voor Jezus </a:t>
            </a:r>
          </a:p>
          <a:p>
            <a:pPr algn="ctr"/>
            <a:endParaRPr lang="nl-NL" sz="2400" dirty="0">
              <a:solidFill>
                <a:srgbClr val="000000"/>
              </a:solidFill>
            </a:endParaRPr>
          </a:p>
          <a:p>
            <a:pPr marL="342900" indent="-342900" algn="just">
              <a:buFont typeface="Arial" panose="020B0604020202020204" pitchFamily="34" charset="0"/>
              <a:buChar char="•"/>
            </a:pPr>
            <a:r>
              <a:rPr lang="nl-NL" sz="2400" dirty="0">
                <a:solidFill>
                  <a:srgbClr val="000000"/>
                </a:solidFill>
              </a:rPr>
              <a:t>Jezus op de berg</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Lukas 6:12 [HSV] </a:t>
            </a:r>
            <a:r>
              <a:rPr lang="nl-BE" sz="2800" i="1" dirty="0">
                <a:solidFill>
                  <a:srgbClr val="0070C0"/>
                </a:solidFill>
              </a:rPr>
              <a:t>(de roeping van de twaalf discipelen)</a:t>
            </a:r>
          </a:p>
          <a:p>
            <a:pPr algn="just"/>
            <a:r>
              <a:rPr lang="nl-BE" sz="2800" i="1" dirty="0">
                <a:solidFill>
                  <a:srgbClr val="0070C0"/>
                </a:solidFill>
              </a:rPr>
              <a:t>[12] Het gebeurde in die dagen dat Hij naar buiten ging, </a:t>
            </a:r>
            <a:r>
              <a:rPr lang="nl-BE" sz="2800" b="1" i="1" dirty="0">
                <a:solidFill>
                  <a:srgbClr val="0070C0"/>
                </a:solidFill>
              </a:rPr>
              <a:t>naar de berg</a:t>
            </a:r>
            <a:r>
              <a:rPr lang="nl-BE" sz="2800" i="1" dirty="0">
                <a:solidFill>
                  <a:srgbClr val="0070C0"/>
                </a:solidFill>
              </a:rPr>
              <a:t>, om te </a:t>
            </a:r>
            <a:r>
              <a:rPr lang="nl-BE" sz="2800" b="1" i="1" dirty="0">
                <a:solidFill>
                  <a:srgbClr val="0070C0"/>
                </a:solidFill>
              </a:rPr>
              <a:t>bidden</a:t>
            </a:r>
            <a:r>
              <a:rPr lang="nl-BE" sz="2800" i="1" dirty="0">
                <a:solidFill>
                  <a:srgbClr val="0070C0"/>
                </a:solidFill>
              </a:rPr>
              <a:t>; en Hij bleef heel de nacht in gebed tot God.</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Mattheüs 14:23 [HSV] </a:t>
            </a:r>
            <a:r>
              <a:rPr lang="nl-BE" sz="2800" i="1" dirty="0">
                <a:solidFill>
                  <a:srgbClr val="0070C0"/>
                </a:solidFill>
              </a:rPr>
              <a:t>(Jezus wandelt op de zee)</a:t>
            </a:r>
          </a:p>
          <a:p>
            <a:pPr algn="just"/>
            <a:r>
              <a:rPr lang="nl-BE" sz="2800" i="1" dirty="0">
                <a:solidFill>
                  <a:srgbClr val="0070C0"/>
                </a:solidFill>
              </a:rPr>
              <a:t>[23] En toen Hij de menigte weggestuurd had, </a:t>
            </a:r>
            <a:r>
              <a:rPr lang="nl-BE" sz="2800" b="1" i="1" dirty="0">
                <a:solidFill>
                  <a:srgbClr val="0070C0"/>
                </a:solidFill>
              </a:rPr>
              <a:t>klom Hij de berg op </a:t>
            </a:r>
            <a:r>
              <a:rPr lang="nl-BE" sz="2800" i="1" dirty="0">
                <a:solidFill>
                  <a:srgbClr val="0070C0"/>
                </a:solidFill>
              </a:rPr>
              <a:t>om er in afzondering te </a:t>
            </a:r>
            <a:r>
              <a:rPr lang="nl-BE" sz="2800" b="1" i="1" dirty="0">
                <a:solidFill>
                  <a:srgbClr val="0070C0"/>
                </a:solidFill>
              </a:rPr>
              <a:t>bidden</a:t>
            </a:r>
            <a:r>
              <a:rPr lang="nl-BE" sz="2800" i="1" dirty="0">
                <a:solidFill>
                  <a:srgbClr val="0070C0"/>
                </a:solidFill>
              </a:rPr>
              <a:t>. Toen het avond was geworden, was Hij daar alleen.</a:t>
            </a:r>
          </a:p>
          <a:p>
            <a:pPr algn="just"/>
            <a:endParaRPr lang="nl-BE" sz="2800" i="1" dirty="0">
              <a:solidFill>
                <a:srgbClr val="0070C0"/>
              </a:solidFill>
            </a:endParaRPr>
          </a:p>
        </p:txBody>
      </p:sp>
    </p:spTree>
    <p:extLst>
      <p:ext uri="{BB962C8B-B14F-4D97-AF65-F5344CB8AC3E}">
        <p14:creationId xmlns:p14="http://schemas.microsoft.com/office/powerpoint/2010/main" val="406513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16117" y="181957"/>
            <a:ext cx="10969172" cy="5940088"/>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Bergen waren heel belangrijk voor Jezus </a:t>
            </a:r>
          </a:p>
          <a:p>
            <a:pPr marL="342900" indent="-342900" algn="just">
              <a:buFont typeface="Arial" panose="020B0604020202020204" pitchFamily="34" charset="0"/>
              <a:buChar char="•"/>
            </a:pPr>
            <a:r>
              <a:rPr lang="nl-NL" sz="2400" dirty="0">
                <a:solidFill>
                  <a:srgbClr val="000000"/>
                </a:solidFill>
              </a:rPr>
              <a:t>Jezus op de berg</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Markus 6:46 [HSV] </a:t>
            </a:r>
            <a:r>
              <a:rPr lang="nl-BE" sz="2800" i="1" dirty="0">
                <a:solidFill>
                  <a:srgbClr val="0070C0"/>
                </a:solidFill>
              </a:rPr>
              <a:t>(Jezus loopt op de zee)</a:t>
            </a:r>
          </a:p>
          <a:p>
            <a:pPr algn="just"/>
            <a:r>
              <a:rPr lang="nl-BE" sz="2800" i="1" dirty="0">
                <a:solidFill>
                  <a:srgbClr val="0070C0"/>
                </a:solidFill>
              </a:rPr>
              <a:t>[46] En toen Hij afscheid van hen genomen had, </a:t>
            </a:r>
            <a:r>
              <a:rPr lang="nl-BE" sz="2800" b="1" i="1" dirty="0">
                <a:solidFill>
                  <a:srgbClr val="0070C0"/>
                </a:solidFill>
              </a:rPr>
              <a:t>ging Hij naar de berg </a:t>
            </a:r>
            <a:r>
              <a:rPr lang="nl-BE" sz="2800" i="1" dirty="0">
                <a:solidFill>
                  <a:srgbClr val="0070C0"/>
                </a:solidFill>
              </a:rPr>
              <a:t>om te </a:t>
            </a:r>
            <a:r>
              <a:rPr lang="nl-BE" sz="2800" b="1" i="1" dirty="0">
                <a:solidFill>
                  <a:srgbClr val="0070C0"/>
                </a:solidFill>
              </a:rPr>
              <a:t>bidden</a:t>
            </a:r>
            <a:r>
              <a:rPr lang="nl-BE" sz="2800" i="1" dirty="0">
                <a:solidFill>
                  <a:srgbClr val="0070C0"/>
                </a:solidFill>
              </a:rPr>
              <a:t>.</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Mattheüs 15:29-30 [HSV] </a:t>
            </a:r>
            <a:r>
              <a:rPr lang="nl-BE" sz="2800" i="1" dirty="0">
                <a:solidFill>
                  <a:srgbClr val="0070C0"/>
                </a:solidFill>
              </a:rPr>
              <a:t>(genezing bij de zee van Galilea)</a:t>
            </a:r>
          </a:p>
          <a:p>
            <a:pPr algn="just"/>
            <a:r>
              <a:rPr lang="nl-BE" sz="2800" i="1" dirty="0">
                <a:solidFill>
                  <a:srgbClr val="0070C0"/>
                </a:solidFill>
              </a:rPr>
              <a:t>[29] En Jezus vertrok vandaar en kwam bij de zee van Galilea; en </a:t>
            </a:r>
            <a:r>
              <a:rPr lang="nl-BE" sz="2800" b="1" i="1" dirty="0">
                <a:solidFill>
                  <a:srgbClr val="0070C0"/>
                </a:solidFill>
              </a:rPr>
              <a:t>Hij klom de berg op</a:t>
            </a:r>
            <a:r>
              <a:rPr lang="nl-BE" sz="2800" i="1" dirty="0">
                <a:solidFill>
                  <a:srgbClr val="0070C0"/>
                </a:solidFill>
              </a:rPr>
              <a:t> en ging daar zitten.</a:t>
            </a:r>
          </a:p>
          <a:p>
            <a:pPr algn="just"/>
            <a:r>
              <a:rPr lang="nl-BE" sz="2800" i="1" dirty="0">
                <a:solidFill>
                  <a:srgbClr val="0070C0"/>
                </a:solidFill>
              </a:rPr>
              <a:t>[30] En er kwam een grote menigte naar Hem toe en zij hadden kreupelen, blinden, mensen die niet konden spreken en verlamden bij zich, en vele anderen. En zij legden ze voor de voeten van Jezus </a:t>
            </a:r>
            <a:r>
              <a:rPr lang="nl-BE" sz="2800" b="1" i="1" dirty="0">
                <a:solidFill>
                  <a:srgbClr val="0070C0"/>
                </a:solidFill>
              </a:rPr>
              <a:t>en Hij genas hen</a:t>
            </a:r>
            <a:r>
              <a:rPr lang="nl-BE" sz="2800" i="1" dirty="0">
                <a:solidFill>
                  <a:srgbClr val="0070C0"/>
                </a:solidFill>
              </a:rPr>
              <a:t>,</a:t>
            </a:r>
          </a:p>
          <a:p>
            <a:pPr marL="457200" indent="-457200" algn="just">
              <a:buFont typeface="Arial" panose="020B0604020202020204" pitchFamily="34" charset="0"/>
              <a:buChar char="•"/>
            </a:pPr>
            <a:endParaRPr lang="nl-NL" sz="2000" dirty="0">
              <a:solidFill>
                <a:srgbClr val="000000"/>
              </a:solidFill>
            </a:endParaRPr>
          </a:p>
        </p:txBody>
      </p:sp>
    </p:spTree>
    <p:extLst>
      <p:ext uri="{BB962C8B-B14F-4D97-AF65-F5344CB8AC3E}">
        <p14:creationId xmlns:p14="http://schemas.microsoft.com/office/powerpoint/2010/main" val="90754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16117" y="181957"/>
            <a:ext cx="10969172" cy="4585871"/>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Bergen waren heel belangrijk voor Jezus </a:t>
            </a:r>
          </a:p>
          <a:p>
            <a:pPr algn="ctr"/>
            <a:endParaRPr lang="nl-NL" sz="2400" dirty="0">
              <a:solidFill>
                <a:srgbClr val="000000"/>
              </a:solidFill>
            </a:endParaRPr>
          </a:p>
          <a:p>
            <a:pPr marL="342900" indent="-342900" algn="just">
              <a:buFont typeface="Arial" panose="020B0604020202020204" pitchFamily="34" charset="0"/>
              <a:buChar char="•"/>
            </a:pPr>
            <a:r>
              <a:rPr lang="nl-NL" sz="2400" dirty="0">
                <a:solidFill>
                  <a:srgbClr val="000000"/>
                </a:solidFill>
              </a:rPr>
              <a:t>De </a:t>
            </a:r>
            <a:r>
              <a:rPr lang="nl-NL" sz="2400" b="1" dirty="0">
                <a:solidFill>
                  <a:srgbClr val="000000"/>
                </a:solidFill>
              </a:rPr>
              <a:t>Bergrede</a:t>
            </a:r>
            <a:r>
              <a:rPr lang="nl-NL" sz="2400" dirty="0">
                <a:solidFill>
                  <a:srgbClr val="000000"/>
                </a:solidFill>
              </a:rPr>
              <a:t> van </a:t>
            </a:r>
            <a:r>
              <a:rPr lang="nl-NL" sz="2400" b="1" dirty="0">
                <a:solidFill>
                  <a:srgbClr val="000000"/>
                </a:solidFill>
              </a:rPr>
              <a:t>Jezus</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Mattheüs 5:1-3 [HSV] </a:t>
            </a:r>
            <a:r>
              <a:rPr lang="nl-BE" sz="2800" i="1" dirty="0">
                <a:solidFill>
                  <a:srgbClr val="0070C0"/>
                </a:solidFill>
              </a:rPr>
              <a:t>(De zaligsprekingen)</a:t>
            </a:r>
          </a:p>
          <a:p>
            <a:pPr algn="just"/>
            <a:r>
              <a:rPr lang="nl-BE" sz="2800" i="1" dirty="0">
                <a:solidFill>
                  <a:srgbClr val="0070C0"/>
                </a:solidFill>
              </a:rPr>
              <a:t>[1] Toen Jezus de menigte zag, </a:t>
            </a:r>
            <a:r>
              <a:rPr lang="nl-BE" sz="2800" b="1" i="1" dirty="0">
                <a:solidFill>
                  <a:srgbClr val="0070C0"/>
                </a:solidFill>
              </a:rPr>
              <a:t>ging Hij de berg op</a:t>
            </a:r>
            <a:r>
              <a:rPr lang="nl-BE" sz="2800" i="1" dirty="0">
                <a:solidFill>
                  <a:srgbClr val="0070C0"/>
                </a:solidFill>
              </a:rPr>
              <a:t>, en nadat Hij was gaan zitten, kwamen Zijn discipelen bij Hem.</a:t>
            </a:r>
          </a:p>
          <a:p>
            <a:pPr algn="just"/>
            <a:r>
              <a:rPr lang="nl-BE" sz="2800" i="1" dirty="0">
                <a:solidFill>
                  <a:srgbClr val="0070C0"/>
                </a:solidFill>
              </a:rPr>
              <a:t>[2] En Hij opende Zijn mond en onderwees hen. Hij zei:</a:t>
            </a:r>
          </a:p>
          <a:p>
            <a:pPr algn="just"/>
            <a:r>
              <a:rPr lang="nl-BE" sz="2800" i="1" dirty="0">
                <a:solidFill>
                  <a:srgbClr val="0070C0"/>
                </a:solidFill>
              </a:rPr>
              <a:t>[3] Zalig zijn …</a:t>
            </a:r>
          </a:p>
          <a:p>
            <a:pPr algn="just"/>
            <a:endParaRPr lang="nl-BE" sz="2800" i="1" dirty="0">
              <a:solidFill>
                <a:srgbClr val="0070C0"/>
              </a:solidFill>
            </a:endParaRPr>
          </a:p>
          <a:p>
            <a:pPr lvl="1" algn="just"/>
            <a:endParaRPr lang="nl-NL" sz="2000" dirty="0">
              <a:solidFill>
                <a:srgbClr val="000000"/>
              </a:solidFill>
            </a:endParaRPr>
          </a:p>
        </p:txBody>
      </p:sp>
    </p:spTree>
    <p:extLst>
      <p:ext uri="{BB962C8B-B14F-4D97-AF65-F5344CB8AC3E}">
        <p14:creationId xmlns:p14="http://schemas.microsoft.com/office/powerpoint/2010/main" val="271150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7" y="212735"/>
            <a:ext cx="10969172" cy="4832092"/>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Bergen waren heel belangrijk voor Jezus </a:t>
            </a:r>
          </a:p>
          <a:p>
            <a:pPr algn="ctr"/>
            <a:endParaRPr lang="nl-BE" sz="3200" b="1" dirty="0">
              <a:solidFill>
                <a:srgbClr val="C00000"/>
              </a:solidFill>
            </a:endParaRPr>
          </a:p>
          <a:p>
            <a:pPr marL="342900" indent="-342900" algn="just">
              <a:buFont typeface="Arial" panose="020B0604020202020204" pitchFamily="34" charset="0"/>
              <a:buChar char="•"/>
            </a:pPr>
            <a:r>
              <a:rPr lang="nl-NL" sz="2400" dirty="0">
                <a:solidFill>
                  <a:srgbClr val="000000"/>
                </a:solidFill>
              </a:rPr>
              <a:t>De verheerlijking van Jezus </a:t>
            </a:r>
            <a:r>
              <a:rPr lang="nl-NL" sz="2400" b="1" dirty="0">
                <a:solidFill>
                  <a:srgbClr val="000000"/>
                </a:solidFill>
              </a:rPr>
              <a:t>Christus</a:t>
            </a:r>
            <a:r>
              <a:rPr lang="nl-NL" sz="2400" dirty="0">
                <a:solidFill>
                  <a:srgbClr val="000000"/>
                </a:solidFill>
              </a:rPr>
              <a:t> op de </a:t>
            </a:r>
            <a:r>
              <a:rPr lang="nl-NL" sz="2400" b="1" dirty="0">
                <a:solidFill>
                  <a:srgbClr val="000000"/>
                </a:solidFill>
              </a:rPr>
              <a:t>berg</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Mattheüs 17:1-3 [HSV] </a:t>
            </a:r>
          </a:p>
          <a:p>
            <a:pPr algn="just"/>
            <a:r>
              <a:rPr lang="nl-BE" sz="2800" i="1" dirty="0">
                <a:solidFill>
                  <a:srgbClr val="0070C0"/>
                </a:solidFill>
              </a:rPr>
              <a:t>[1] En na zes dagen nam Jezus Petrus en Jakobus en Johannes, zijn broer, met Zich mee en bracht hen </a:t>
            </a:r>
            <a:r>
              <a:rPr lang="nl-BE" sz="2800" b="1" i="1" dirty="0">
                <a:solidFill>
                  <a:srgbClr val="0070C0"/>
                </a:solidFill>
              </a:rPr>
              <a:t>op een hoge berg</a:t>
            </a:r>
            <a:r>
              <a:rPr lang="nl-BE" sz="2800" i="1" dirty="0">
                <a:solidFill>
                  <a:srgbClr val="0070C0"/>
                </a:solidFill>
              </a:rPr>
              <a:t>, alleen hen.</a:t>
            </a:r>
          </a:p>
          <a:p>
            <a:pPr algn="just"/>
            <a:r>
              <a:rPr lang="nl-BE" sz="2800" i="1" dirty="0">
                <a:solidFill>
                  <a:srgbClr val="0070C0"/>
                </a:solidFill>
              </a:rPr>
              <a:t>[2] En Hij werd voor hun ogen van gedaante veranderd; Zijn gezicht straalde als de zon en Zijn kleren werden wit als het licht.</a:t>
            </a:r>
          </a:p>
          <a:p>
            <a:pPr algn="just"/>
            <a:r>
              <a:rPr lang="nl-BE" sz="2800" i="1" dirty="0">
                <a:solidFill>
                  <a:srgbClr val="0070C0"/>
                </a:solidFill>
              </a:rPr>
              <a:t>[3] En zie, aan hen verschenen Mozes en Elia, die met Hem spraken.</a:t>
            </a:r>
          </a:p>
          <a:p>
            <a:pPr algn="just"/>
            <a:endParaRPr lang="nl-BE" sz="2800" i="1" dirty="0">
              <a:solidFill>
                <a:srgbClr val="0070C0"/>
              </a:solidFill>
            </a:endParaRPr>
          </a:p>
        </p:txBody>
      </p:sp>
    </p:spTree>
    <p:extLst>
      <p:ext uri="{BB962C8B-B14F-4D97-AF65-F5344CB8AC3E}">
        <p14:creationId xmlns:p14="http://schemas.microsoft.com/office/powerpoint/2010/main" val="43959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8937" y="181957"/>
            <a:ext cx="10969172" cy="6494085"/>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Bergen in het leven van Christus </a:t>
            </a:r>
          </a:p>
          <a:p>
            <a:pPr algn="ctr"/>
            <a:endParaRPr lang="nl-NL" sz="2400" dirty="0">
              <a:solidFill>
                <a:srgbClr val="000000"/>
              </a:solidFill>
            </a:endParaRPr>
          </a:p>
          <a:p>
            <a:pPr marL="342900" indent="-342900" algn="just">
              <a:buFont typeface="Arial" panose="020B0604020202020204" pitchFamily="34" charset="0"/>
              <a:buChar char="•"/>
            </a:pPr>
            <a:r>
              <a:rPr lang="nl-NL" sz="2400" dirty="0">
                <a:solidFill>
                  <a:srgbClr val="000000"/>
                </a:solidFill>
              </a:rPr>
              <a:t>De </a:t>
            </a:r>
            <a:r>
              <a:rPr lang="nl-NL" sz="2400" b="1" dirty="0">
                <a:solidFill>
                  <a:srgbClr val="000000"/>
                </a:solidFill>
              </a:rPr>
              <a:t>hemelvaart</a:t>
            </a:r>
            <a:r>
              <a:rPr lang="nl-NL" sz="2400" dirty="0">
                <a:solidFill>
                  <a:srgbClr val="000000"/>
                </a:solidFill>
              </a:rPr>
              <a:t> en </a:t>
            </a:r>
            <a:r>
              <a:rPr lang="nl-NL" sz="2400" b="1" dirty="0">
                <a:solidFill>
                  <a:srgbClr val="000000"/>
                </a:solidFill>
              </a:rPr>
              <a:t>wederkomst</a:t>
            </a:r>
            <a:r>
              <a:rPr lang="nl-NL" sz="2400" dirty="0">
                <a:solidFill>
                  <a:srgbClr val="000000"/>
                </a:solidFill>
              </a:rPr>
              <a:t> van Christus op de </a:t>
            </a:r>
            <a:r>
              <a:rPr lang="nl-NL" sz="2400" b="1" dirty="0">
                <a:solidFill>
                  <a:srgbClr val="000000"/>
                </a:solidFill>
              </a:rPr>
              <a:t>Olijfberg</a:t>
            </a:r>
          </a:p>
          <a:p>
            <a:pPr marL="457200" indent="-457200" algn="just">
              <a:buFont typeface="Arial" panose="020B0604020202020204" pitchFamily="34" charset="0"/>
              <a:buChar char="•"/>
            </a:pPr>
            <a:r>
              <a:rPr lang="nl-BE" sz="2800" b="1" i="1" dirty="0">
                <a:solidFill>
                  <a:srgbClr val="0070C0"/>
                </a:solidFill>
              </a:rPr>
              <a:t>Handelingen 1:9-12 [HSV] </a:t>
            </a:r>
            <a:r>
              <a:rPr lang="nl-BE" sz="2800" i="1" dirty="0">
                <a:solidFill>
                  <a:srgbClr val="0070C0"/>
                </a:solidFill>
              </a:rPr>
              <a:t>(de hemelvaart)</a:t>
            </a:r>
            <a:r>
              <a:rPr lang="nl-BE" sz="2800" b="1" i="1" dirty="0">
                <a:solidFill>
                  <a:srgbClr val="0070C0"/>
                </a:solidFill>
              </a:rPr>
              <a:t> </a:t>
            </a:r>
          </a:p>
          <a:p>
            <a:pPr algn="just"/>
            <a:r>
              <a:rPr lang="nl-BE" sz="2800" i="1" dirty="0">
                <a:solidFill>
                  <a:srgbClr val="0070C0"/>
                </a:solidFill>
              </a:rPr>
              <a:t>[9] En nadat Hij dit gezegd had, werd Hij opgenomen terwijl zij het zagen, en een wolk onttrok Hem aan hun ogen.</a:t>
            </a:r>
          </a:p>
          <a:p>
            <a:pPr algn="just"/>
            <a:r>
              <a:rPr lang="nl-BE" sz="2800" i="1" dirty="0">
                <a:solidFill>
                  <a:srgbClr val="0070C0"/>
                </a:solidFill>
              </a:rPr>
              <a:t>[10] En toen zij, terwijl Hij van hen wegging, hun ogen naar de hemel gericht hielden, zie, twee mannen stonden bij hen in witte kleding,</a:t>
            </a:r>
          </a:p>
          <a:p>
            <a:pPr algn="just"/>
            <a:r>
              <a:rPr lang="nl-BE" sz="2800" i="1" dirty="0">
                <a:solidFill>
                  <a:srgbClr val="0070C0"/>
                </a:solidFill>
              </a:rPr>
              <a:t>[11] die ook zeiden: </a:t>
            </a:r>
            <a:r>
              <a:rPr lang="nl-BE" sz="2800" i="1" dirty="0" err="1">
                <a:solidFill>
                  <a:srgbClr val="0070C0"/>
                </a:solidFill>
              </a:rPr>
              <a:t>Galilese</a:t>
            </a:r>
            <a:r>
              <a:rPr lang="nl-BE" sz="2800" i="1" dirty="0">
                <a:solidFill>
                  <a:srgbClr val="0070C0"/>
                </a:solidFill>
              </a:rPr>
              <a:t> mannen, waarom staat u omhoog te kijken naar de hemel? Deze Jezus, Die van u opgenomen is naar de hemel, zal op de dezelfde wijze terugkomen als u Hem naar de hemel hebt zien gaan.</a:t>
            </a:r>
          </a:p>
          <a:p>
            <a:pPr algn="just"/>
            <a:r>
              <a:rPr lang="nl-BE" sz="2800" i="1" dirty="0">
                <a:solidFill>
                  <a:srgbClr val="0070C0"/>
                </a:solidFill>
              </a:rPr>
              <a:t> [12] Toen keerden zij terug naar Jeruzalem, van de </a:t>
            </a:r>
            <a:r>
              <a:rPr lang="nl-BE" sz="2800" b="1" i="1" dirty="0">
                <a:solidFill>
                  <a:srgbClr val="0070C0"/>
                </a:solidFill>
              </a:rPr>
              <a:t>berg</a:t>
            </a:r>
            <a:r>
              <a:rPr lang="nl-BE" sz="2800" i="1" dirty="0">
                <a:solidFill>
                  <a:srgbClr val="0070C0"/>
                </a:solidFill>
              </a:rPr>
              <a:t> die de </a:t>
            </a:r>
            <a:r>
              <a:rPr lang="nl-BE" sz="2800" b="1" i="1" dirty="0">
                <a:solidFill>
                  <a:srgbClr val="0070C0"/>
                </a:solidFill>
              </a:rPr>
              <a:t>Olijfberg</a:t>
            </a:r>
            <a:r>
              <a:rPr lang="nl-BE" sz="2800" i="1" dirty="0">
                <a:solidFill>
                  <a:srgbClr val="0070C0"/>
                </a:solidFill>
              </a:rPr>
              <a:t> genoemd wordt, die vlak bij Jeruzalem is en daar een sabbatsreis vandaan ligt.</a:t>
            </a:r>
          </a:p>
          <a:p>
            <a:pPr algn="just"/>
            <a:endParaRPr lang="nl-BE" sz="2800" i="1" dirty="0">
              <a:solidFill>
                <a:srgbClr val="0070C0"/>
              </a:solidFill>
            </a:endParaRPr>
          </a:p>
        </p:txBody>
      </p:sp>
    </p:spTree>
    <p:extLst>
      <p:ext uri="{BB962C8B-B14F-4D97-AF65-F5344CB8AC3E}">
        <p14:creationId xmlns:p14="http://schemas.microsoft.com/office/powerpoint/2010/main" val="268240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8937" y="181957"/>
            <a:ext cx="10969172" cy="6001643"/>
          </a:xfrm>
          <a:prstGeom prst="rect">
            <a:avLst/>
          </a:prstGeom>
          <a:solidFill>
            <a:schemeClr val="bg1">
              <a:alpha val="95000"/>
            </a:schemeClr>
          </a:solidFill>
        </p:spPr>
        <p:txBody>
          <a:bodyPr wrap="square" rtlCol="0">
            <a:spAutoFit/>
          </a:bodyPr>
          <a:lstStyle/>
          <a:p>
            <a:pPr algn="ctr"/>
            <a:r>
              <a:rPr lang="nl-BE" sz="3200" b="1" dirty="0">
                <a:solidFill>
                  <a:srgbClr val="C00000"/>
                </a:solidFill>
              </a:rPr>
              <a:t>Toekomstige, </a:t>
            </a:r>
            <a:r>
              <a:rPr lang="nl-BE" sz="3200" b="1" dirty="0" err="1">
                <a:solidFill>
                  <a:srgbClr val="C00000"/>
                </a:solidFill>
              </a:rPr>
              <a:t>bijbelse</a:t>
            </a:r>
            <a:r>
              <a:rPr lang="nl-BE" sz="3200" b="1" dirty="0">
                <a:solidFill>
                  <a:srgbClr val="C00000"/>
                </a:solidFill>
              </a:rPr>
              <a:t> bergen </a:t>
            </a:r>
          </a:p>
          <a:p>
            <a:pPr algn="ctr"/>
            <a:endParaRPr lang="nl-NL" sz="2400" dirty="0">
              <a:solidFill>
                <a:srgbClr val="000000"/>
              </a:solidFill>
            </a:endParaRPr>
          </a:p>
          <a:p>
            <a:pPr marL="342900" indent="-342900" algn="just">
              <a:buFont typeface="Arial" panose="020B0604020202020204" pitchFamily="34" charset="0"/>
              <a:buChar char="•"/>
            </a:pPr>
            <a:r>
              <a:rPr lang="nl-NL" sz="2400" dirty="0">
                <a:solidFill>
                  <a:srgbClr val="000000"/>
                </a:solidFill>
              </a:rPr>
              <a:t>De positie en toekomst van de kinderen van God</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Hebreeën 12:22-24 [HSV] </a:t>
            </a:r>
            <a:r>
              <a:rPr lang="nl-BE" sz="2800" i="1" dirty="0">
                <a:solidFill>
                  <a:srgbClr val="0070C0"/>
                </a:solidFill>
              </a:rPr>
              <a:t>(de hemelvaart)</a:t>
            </a:r>
            <a:r>
              <a:rPr lang="nl-BE" sz="2800" b="1" i="1" dirty="0">
                <a:solidFill>
                  <a:srgbClr val="0070C0"/>
                </a:solidFill>
              </a:rPr>
              <a:t> </a:t>
            </a:r>
          </a:p>
          <a:p>
            <a:pPr algn="just"/>
            <a:r>
              <a:rPr lang="nl-BE" sz="2800" i="1" dirty="0">
                <a:solidFill>
                  <a:srgbClr val="0070C0"/>
                </a:solidFill>
              </a:rPr>
              <a:t>[12] </a:t>
            </a:r>
            <a:r>
              <a:rPr lang="nl-BE" sz="2800" b="1" i="1" dirty="0">
                <a:solidFill>
                  <a:srgbClr val="0070C0"/>
                </a:solidFill>
              </a:rPr>
              <a:t>Maar u bent genaderd tot de berg Sion </a:t>
            </a:r>
            <a:r>
              <a:rPr lang="nl-BE" sz="2800" i="1" dirty="0">
                <a:solidFill>
                  <a:srgbClr val="0070C0"/>
                </a:solidFill>
              </a:rPr>
              <a:t>en tot de stad van de levende God, tot het hemelse Jeruzalem en tot tienduizendtallen van engelen,</a:t>
            </a:r>
          </a:p>
          <a:p>
            <a:pPr algn="just"/>
            <a:r>
              <a:rPr lang="nl-BE" sz="2800" i="1" dirty="0">
                <a:solidFill>
                  <a:srgbClr val="0070C0"/>
                </a:solidFill>
              </a:rPr>
              <a:t>[23] tot een feestelijke vergadering en de gemeente van de eerstgeborenen, die in de hemelen opgeschreven zijn, en tot God, de Rechter over allen, en tot de geesten van de rechtvaardigen, die tot volmaaktheid zijn gekomen,</a:t>
            </a:r>
          </a:p>
          <a:p>
            <a:pPr algn="just"/>
            <a:r>
              <a:rPr lang="nl-BE" sz="2800" i="1" dirty="0">
                <a:solidFill>
                  <a:srgbClr val="0070C0"/>
                </a:solidFill>
              </a:rPr>
              <a:t>[24] en tot de Middelaar van het nieuwe verbond Jezus, en tot het bloed van de besprenkeling, dat van betere dingen spreekt dan dat van Abel.</a:t>
            </a:r>
          </a:p>
          <a:p>
            <a:pPr algn="just"/>
            <a:endParaRPr lang="nl-BE" sz="2800" i="1" dirty="0">
              <a:solidFill>
                <a:srgbClr val="0070C0"/>
              </a:solidFill>
            </a:endParaRPr>
          </a:p>
        </p:txBody>
      </p:sp>
    </p:spTree>
    <p:extLst>
      <p:ext uri="{BB962C8B-B14F-4D97-AF65-F5344CB8AC3E}">
        <p14:creationId xmlns:p14="http://schemas.microsoft.com/office/powerpoint/2010/main" val="236834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48738" y="209877"/>
            <a:ext cx="10969172" cy="6309420"/>
          </a:xfrm>
          <a:prstGeom prst="rect">
            <a:avLst/>
          </a:prstGeom>
          <a:solidFill>
            <a:schemeClr val="bg1">
              <a:alpha val="95000"/>
            </a:schemeClr>
          </a:solidFill>
        </p:spPr>
        <p:txBody>
          <a:bodyPr wrap="square" rtlCol="0">
            <a:spAutoFit/>
          </a:bodyPr>
          <a:lstStyle/>
          <a:p>
            <a:pPr algn="ctr"/>
            <a:r>
              <a:rPr lang="nl-BE" sz="3200" b="1" dirty="0">
                <a:solidFill>
                  <a:srgbClr val="C00000"/>
                </a:solidFill>
              </a:rPr>
              <a:t>Toekomstige, </a:t>
            </a:r>
            <a:r>
              <a:rPr lang="nl-BE" sz="3200" b="1" dirty="0" err="1">
                <a:solidFill>
                  <a:srgbClr val="C00000"/>
                </a:solidFill>
              </a:rPr>
              <a:t>bijbelse</a:t>
            </a:r>
            <a:r>
              <a:rPr lang="nl-BE" sz="3200" b="1" dirty="0">
                <a:solidFill>
                  <a:srgbClr val="C00000"/>
                </a:solidFill>
              </a:rPr>
              <a:t> bergen</a:t>
            </a:r>
          </a:p>
          <a:p>
            <a:pPr algn="ctr"/>
            <a:endParaRPr lang="nl-NL" sz="2400" dirty="0">
              <a:solidFill>
                <a:srgbClr val="000000"/>
              </a:solidFill>
            </a:endParaRPr>
          </a:p>
          <a:p>
            <a:pPr marL="342900" indent="-342900" algn="just">
              <a:buFont typeface="Arial" panose="020B0604020202020204" pitchFamily="34" charset="0"/>
              <a:buChar char="•"/>
            </a:pPr>
            <a:r>
              <a:rPr lang="nl-NL" sz="2400" dirty="0">
                <a:solidFill>
                  <a:srgbClr val="000000"/>
                </a:solidFill>
              </a:rPr>
              <a:t>Het </a:t>
            </a:r>
            <a:r>
              <a:rPr lang="nl-NL" sz="2400" b="1" dirty="0">
                <a:solidFill>
                  <a:srgbClr val="000000"/>
                </a:solidFill>
              </a:rPr>
              <a:t>Lam</a:t>
            </a:r>
            <a:r>
              <a:rPr lang="nl-NL" sz="2400" dirty="0">
                <a:solidFill>
                  <a:srgbClr val="000000"/>
                </a:solidFill>
              </a:rPr>
              <a:t> en de </a:t>
            </a:r>
            <a:r>
              <a:rPr lang="nl-NL" sz="2400" b="1" dirty="0">
                <a:solidFill>
                  <a:srgbClr val="000000"/>
                </a:solidFill>
              </a:rPr>
              <a:t>honderdvierenveertigduizend</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Openbaring 14:1 [HSV] </a:t>
            </a:r>
            <a:r>
              <a:rPr lang="nl-BE" sz="2800" i="1" dirty="0">
                <a:solidFill>
                  <a:srgbClr val="0070C0"/>
                </a:solidFill>
              </a:rPr>
              <a:t>(het Lam op de berg Sion)</a:t>
            </a:r>
            <a:r>
              <a:rPr lang="nl-BE" sz="2800" b="1" i="1" dirty="0">
                <a:solidFill>
                  <a:srgbClr val="0070C0"/>
                </a:solidFill>
              </a:rPr>
              <a:t> </a:t>
            </a:r>
          </a:p>
          <a:p>
            <a:pPr algn="just"/>
            <a:r>
              <a:rPr lang="nl-BE" sz="2800" i="1" dirty="0">
                <a:solidFill>
                  <a:srgbClr val="0070C0"/>
                </a:solidFill>
              </a:rPr>
              <a:t>[1] En ik zag, en zie, </a:t>
            </a:r>
            <a:r>
              <a:rPr lang="nl-BE" sz="2800" b="1" i="1" dirty="0">
                <a:solidFill>
                  <a:srgbClr val="0070C0"/>
                </a:solidFill>
              </a:rPr>
              <a:t>het Lam stond op de berg Sion</a:t>
            </a:r>
            <a:r>
              <a:rPr lang="nl-BE" sz="2800" i="1" dirty="0">
                <a:solidFill>
                  <a:srgbClr val="0070C0"/>
                </a:solidFill>
              </a:rPr>
              <a:t>, en bij Hem honderdvierenveertigduizend mensen met op hun voorhoofd de Naam van Zijn Vader geschreven.</a:t>
            </a:r>
          </a:p>
          <a:p>
            <a:pPr algn="just"/>
            <a:endParaRPr lang="nl-BE" sz="2800" i="1" dirty="0">
              <a:solidFill>
                <a:srgbClr val="0070C0"/>
              </a:solidFill>
            </a:endParaRPr>
          </a:p>
          <a:p>
            <a:pPr marL="342900" indent="-342900" algn="just">
              <a:buFont typeface="Arial" panose="020B0604020202020204" pitchFamily="34" charset="0"/>
              <a:buChar char="•"/>
            </a:pPr>
            <a:r>
              <a:rPr lang="nl-NL" sz="2400" dirty="0">
                <a:solidFill>
                  <a:srgbClr val="000000"/>
                </a:solidFill>
              </a:rPr>
              <a:t>Het </a:t>
            </a:r>
            <a:r>
              <a:rPr lang="nl-NL" sz="2400" b="1" dirty="0">
                <a:solidFill>
                  <a:srgbClr val="000000"/>
                </a:solidFill>
              </a:rPr>
              <a:t>nieuwe Jeruzalem</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Openbaring 21:10 [HSV] </a:t>
            </a:r>
            <a:r>
              <a:rPr lang="nl-BE" sz="2800" i="1" dirty="0">
                <a:solidFill>
                  <a:srgbClr val="0070C0"/>
                </a:solidFill>
              </a:rPr>
              <a:t>(de nieuwe hemel en de nieuwe aarde)</a:t>
            </a:r>
            <a:r>
              <a:rPr lang="nl-BE" sz="2800" b="1" i="1" dirty="0">
                <a:solidFill>
                  <a:srgbClr val="0070C0"/>
                </a:solidFill>
              </a:rPr>
              <a:t> </a:t>
            </a:r>
          </a:p>
          <a:p>
            <a:pPr algn="just"/>
            <a:r>
              <a:rPr lang="nl-BE" sz="2800" i="1" dirty="0">
                <a:solidFill>
                  <a:srgbClr val="0070C0"/>
                </a:solidFill>
              </a:rPr>
              <a:t>[10] En hij voerde mij weg in de geest </a:t>
            </a:r>
            <a:r>
              <a:rPr lang="nl-BE" sz="2800" b="1" i="1" dirty="0">
                <a:solidFill>
                  <a:srgbClr val="0070C0"/>
                </a:solidFill>
              </a:rPr>
              <a:t>op een grote en hoge berg </a:t>
            </a:r>
            <a:r>
              <a:rPr lang="nl-BE" sz="2800" i="1" dirty="0">
                <a:solidFill>
                  <a:srgbClr val="0070C0"/>
                </a:solidFill>
              </a:rPr>
              <a:t>en liet lij de grote stad zien, het heilige Jeruzalem, dat neerdaalde uit de hemel, bij God vandaan.</a:t>
            </a:r>
          </a:p>
        </p:txBody>
      </p:sp>
    </p:spTree>
    <p:extLst>
      <p:ext uri="{BB962C8B-B14F-4D97-AF65-F5344CB8AC3E}">
        <p14:creationId xmlns:p14="http://schemas.microsoft.com/office/powerpoint/2010/main" val="117938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416971" y="5814008"/>
            <a:ext cx="9648830" cy="523220"/>
          </a:xfrm>
          <a:prstGeom prst="rect">
            <a:avLst/>
          </a:prstGeom>
          <a:solidFill>
            <a:schemeClr val="bg1">
              <a:alpha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99"/>
                </a:solidFill>
                <a:effectLst/>
                <a:uLnTx/>
                <a:uFillTx/>
                <a:latin typeface="Calibri" panose="020F0502020204030204"/>
                <a:ea typeface="+mn-ea"/>
                <a:cs typeface="+mn-cs"/>
              </a:rPr>
              <a:t>Het is tijd om Jezus te ontmoeten op de berg! </a:t>
            </a:r>
            <a:r>
              <a:rPr kumimoji="0" lang="nl-NL" sz="2800" b="1" i="0" u="none" strike="noStrike" kern="1200" cap="none" spc="0" normalizeH="0" baseline="0" noProof="0">
                <a:ln>
                  <a:noFill/>
                </a:ln>
                <a:solidFill>
                  <a:srgbClr val="FFFF99"/>
                </a:solidFill>
                <a:effectLst/>
                <a:uLnTx/>
                <a:uFillTx/>
                <a:latin typeface="Calibri" panose="020F0502020204030204"/>
                <a:ea typeface="+mn-ea"/>
                <a:cs typeface="+mn-cs"/>
              </a:rPr>
              <a:t>Hij wacht op jou.</a:t>
            </a:r>
            <a:endParaRPr kumimoji="0" lang="nl-NL" sz="2800" b="1" i="0" u="none" strike="noStrike" kern="1200" cap="none" spc="0" normalizeH="0" baseline="0" noProof="0" dirty="0">
              <a:ln>
                <a:noFill/>
              </a:ln>
              <a:solidFill>
                <a:srgbClr val="FFFF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9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8" y="56138"/>
            <a:ext cx="10969172" cy="6555641"/>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endParaRPr lang="nl-NL" sz="2400" dirty="0">
              <a:solidFill>
                <a:srgbClr val="000000"/>
              </a:solidFill>
            </a:endParaRPr>
          </a:p>
          <a:p>
            <a:pPr marL="342900" indent="-342900" algn="just">
              <a:buFont typeface="Arial" panose="020B0604020202020204" pitchFamily="34" charset="0"/>
              <a:buChar char="•"/>
            </a:pPr>
            <a:r>
              <a:rPr lang="nl-NL" sz="2400" b="1" dirty="0">
                <a:solidFill>
                  <a:srgbClr val="000000"/>
                </a:solidFill>
              </a:rPr>
              <a:t>Abraham</a:t>
            </a:r>
            <a:r>
              <a:rPr lang="nl-NL" sz="2400" dirty="0">
                <a:solidFill>
                  <a:srgbClr val="000000"/>
                </a:solidFill>
              </a:rPr>
              <a:t> en de berg </a:t>
            </a:r>
            <a:r>
              <a:rPr lang="nl-NL" sz="2400" b="1" dirty="0" err="1">
                <a:solidFill>
                  <a:srgbClr val="000000"/>
                </a:solidFill>
              </a:rPr>
              <a:t>Moria</a:t>
            </a: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Genesis 22:1-2, 4, 14, 18 [HSV] </a:t>
            </a:r>
          </a:p>
          <a:p>
            <a:pPr algn="just"/>
            <a:r>
              <a:rPr lang="nl-BE" sz="2800" i="1" dirty="0">
                <a:solidFill>
                  <a:srgbClr val="0070C0"/>
                </a:solidFill>
              </a:rPr>
              <a:t>[1] En het gebeurde na deze dingen dat God Abraham op de proef stelde. Hij zei tegen hem: Abraham! Hij zei: Zie, hier ben ik.</a:t>
            </a:r>
          </a:p>
          <a:p>
            <a:pPr algn="just"/>
            <a:r>
              <a:rPr lang="nl-BE" sz="2800" i="1" dirty="0">
                <a:solidFill>
                  <a:srgbClr val="0070C0"/>
                </a:solidFill>
              </a:rPr>
              <a:t>[2] Hij zei: Neem toch uw zoon, uw enige, die u liefhebt, Izak, ga naar het </a:t>
            </a:r>
            <a:r>
              <a:rPr lang="nl-BE" sz="2800" b="1" i="1" dirty="0">
                <a:solidFill>
                  <a:srgbClr val="0070C0"/>
                </a:solidFill>
              </a:rPr>
              <a:t>land</a:t>
            </a:r>
            <a:r>
              <a:rPr lang="nl-BE" sz="2800" i="1" dirty="0">
                <a:solidFill>
                  <a:srgbClr val="0070C0"/>
                </a:solidFill>
              </a:rPr>
              <a:t> </a:t>
            </a:r>
            <a:r>
              <a:rPr lang="nl-BE" sz="2800" b="1" i="1" dirty="0" err="1">
                <a:solidFill>
                  <a:srgbClr val="0070C0"/>
                </a:solidFill>
              </a:rPr>
              <a:t>Moria</a:t>
            </a:r>
            <a:r>
              <a:rPr lang="nl-BE" sz="2800" i="1" dirty="0">
                <a:solidFill>
                  <a:srgbClr val="0070C0"/>
                </a:solidFill>
              </a:rPr>
              <a:t>, en offer hem daar als brandoffer op een van de </a:t>
            </a:r>
            <a:r>
              <a:rPr lang="nl-BE" sz="2800" b="1" i="1" dirty="0">
                <a:solidFill>
                  <a:srgbClr val="0070C0"/>
                </a:solidFill>
              </a:rPr>
              <a:t>bergen</a:t>
            </a:r>
            <a:r>
              <a:rPr lang="nl-BE" sz="2800" i="1" dirty="0">
                <a:solidFill>
                  <a:srgbClr val="0070C0"/>
                </a:solidFill>
              </a:rPr>
              <a:t> die Ik u noemen zal.</a:t>
            </a:r>
          </a:p>
          <a:p>
            <a:pPr algn="just"/>
            <a:r>
              <a:rPr lang="nl-BE" sz="2800" i="1" dirty="0">
                <a:solidFill>
                  <a:srgbClr val="0070C0"/>
                </a:solidFill>
              </a:rPr>
              <a:t>[4] Op de derde dag sloeg Abraham zin ogen op, en hij zag die plaats in de verte.</a:t>
            </a:r>
          </a:p>
          <a:p>
            <a:pPr algn="just"/>
            <a:r>
              <a:rPr lang="nl-BE" sz="2800" i="1" dirty="0">
                <a:solidFill>
                  <a:srgbClr val="0070C0"/>
                </a:solidFill>
              </a:rPr>
              <a:t>[14] En Abraham gaf die plaats de naam: De HEERE zal erin voorzien. Daarom wordt heden ten dagen gezegd: Op de berg van de HEERE zal erin voorzien worden.</a:t>
            </a:r>
          </a:p>
          <a:p>
            <a:pPr algn="just"/>
            <a:r>
              <a:rPr lang="nl-BE" sz="2800" i="1" dirty="0">
                <a:solidFill>
                  <a:srgbClr val="0070C0"/>
                </a:solidFill>
              </a:rPr>
              <a:t>[18] En in uw Nageslacht zullen alle volken van de aarde gezegend worden, omdat u Mijn stem gehoorzaam geweest bent.</a:t>
            </a:r>
          </a:p>
        </p:txBody>
      </p:sp>
    </p:spTree>
    <p:extLst>
      <p:ext uri="{BB962C8B-B14F-4D97-AF65-F5344CB8AC3E}">
        <p14:creationId xmlns:p14="http://schemas.microsoft.com/office/powerpoint/2010/main" val="102544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8" y="56138"/>
            <a:ext cx="10969172" cy="5139869"/>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p>
          <a:p>
            <a:pPr algn="ctr"/>
            <a:endParaRPr lang="nl-NL" sz="2400" dirty="0">
              <a:solidFill>
                <a:srgbClr val="000000"/>
              </a:solidFill>
            </a:endParaRPr>
          </a:p>
          <a:p>
            <a:pPr marL="342900" indent="-342900" algn="just">
              <a:buFont typeface="Arial" panose="020B0604020202020204" pitchFamily="34" charset="0"/>
              <a:buChar char="•"/>
            </a:pPr>
            <a:r>
              <a:rPr lang="nl-NL" sz="2400" b="1" dirty="0">
                <a:solidFill>
                  <a:srgbClr val="000000"/>
                </a:solidFill>
              </a:rPr>
              <a:t>Mozes</a:t>
            </a:r>
            <a:r>
              <a:rPr lang="nl-NL" sz="2400" dirty="0">
                <a:solidFill>
                  <a:srgbClr val="000000"/>
                </a:solidFill>
              </a:rPr>
              <a:t> en de berg </a:t>
            </a:r>
            <a:r>
              <a:rPr lang="nl-NL" sz="2400" b="1" dirty="0" err="1">
                <a:solidFill>
                  <a:srgbClr val="000000"/>
                </a:solidFill>
              </a:rPr>
              <a:t>Horeb</a:t>
            </a:r>
            <a:endParaRPr lang="nl-NL" sz="2400" b="1" dirty="0">
              <a:solidFill>
                <a:srgbClr val="000000"/>
              </a:solidFill>
            </a:endParaRP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Exodus 3:1-2 [HSV] </a:t>
            </a:r>
          </a:p>
          <a:p>
            <a:pPr algn="just"/>
            <a:r>
              <a:rPr lang="nl-BE" sz="2800" i="1" dirty="0">
                <a:solidFill>
                  <a:srgbClr val="0070C0"/>
                </a:solidFill>
              </a:rPr>
              <a:t>[1] En Mozes hoedde het kleinvee van zijn schoonvader </a:t>
            </a:r>
            <a:r>
              <a:rPr lang="nl-BE" sz="2800" i="1" dirty="0" err="1">
                <a:solidFill>
                  <a:srgbClr val="0070C0"/>
                </a:solidFill>
              </a:rPr>
              <a:t>Jethro</a:t>
            </a:r>
            <a:r>
              <a:rPr lang="nl-BE" sz="2800" i="1" dirty="0">
                <a:solidFill>
                  <a:srgbClr val="0070C0"/>
                </a:solidFill>
              </a:rPr>
              <a:t>, de priester van </a:t>
            </a:r>
            <a:r>
              <a:rPr lang="nl-BE" sz="2800" i="1" dirty="0" err="1">
                <a:solidFill>
                  <a:srgbClr val="0070C0"/>
                </a:solidFill>
              </a:rPr>
              <a:t>Midian</a:t>
            </a:r>
            <a:r>
              <a:rPr lang="nl-BE" sz="2800" i="1" dirty="0">
                <a:solidFill>
                  <a:srgbClr val="0070C0"/>
                </a:solidFill>
              </a:rPr>
              <a:t>. Hij dreef het kleinvee tot voorbij de woestijn, en hij kwam bij </a:t>
            </a:r>
            <a:r>
              <a:rPr lang="nl-BE" sz="2800" b="1" i="1" dirty="0">
                <a:solidFill>
                  <a:srgbClr val="0070C0"/>
                </a:solidFill>
              </a:rPr>
              <a:t>de berg van God</a:t>
            </a:r>
            <a:r>
              <a:rPr lang="nl-BE" sz="2800" i="1" dirty="0">
                <a:solidFill>
                  <a:srgbClr val="0070C0"/>
                </a:solidFill>
              </a:rPr>
              <a:t>, de </a:t>
            </a:r>
            <a:r>
              <a:rPr lang="nl-BE" sz="2800" b="1" i="1" dirty="0" err="1">
                <a:solidFill>
                  <a:srgbClr val="0070C0"/>
                </a:solidFill>
              </a:rPr>
              <a:t>Horeb</a:t>
            </a:r>
            <a:r>
              <a:rPr lang="nl-BE" sz="2800" i="1" dirty="0">
                <a:solidFill>
                  <a:srgbClr val="0070C0"/>
                </a:solidFill>
              </a:rPr>
              <a:t>.</a:t>
            </a:r>
          </a:p>
          <a:p>
            <a:pPr algn="just"/>
            <a:r>
              <a:rPr lang="nl-BE" sz="2800" i="1" dirty="0">
                <a:solidFill>
                  <a:srgbClr val="0070C0"/>
                </a:solidFill>
              </a:rPr>
              <a:t>[2] En de Engel van de Heere verscheen hem in een vuurvlam uit het midden van een doornstruik. Hij keek toe, en zie, de doornstruik brandde in het vuur, maar de doornstruik werd niet verteerd.</a:t>
            </a:r>
          </a:p>
          <a:p>
            <a:pPr algn="just"/>
            <a:endParaRPr lang="nl-BE" sz="2800" i="1" dirty="0">
              <a:solidFill>
                <a:srgbClr val="0070C0"/>
              </a:solidFill>
            </a:endParaRPr>
          </a:p>
        </p:txBody>
      </p:sp>
    </p:spTree>
    <p:extLst>
      <p:ext uri="{BB962C8B-B14F-4D97-AF65-F5344CB8AC3E}">
        <p14:creationId xmlns:p14="http://schemas.microsoft.com/office/powerpoint/2010/main" val="88330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8" y="56138"/>
            <a:ext cx="10969172" cy="6494085"/>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p>
          <a:p>
            <a:pPr algn="ctr"/>
            <a:endParaRPr lang="nl-NL" sz="2400" dirty="0">
              <a:solidFill>
                <a:srgbClr val="000000"/>
              </a:solidFill>
            </a:endParaRPr>
          </a:p>
          <a:p>
            <a:pPr marL="342900" indent="-342900" algn="just">
              <a:buFont typeface="Arial" panose="020B0604020202020204" pitchFamily="34" charset="0"/>
              <a:buChar char="•"/>
            </a:pPr>
            <a:r>
              <a:rPr lang="nl-NL" sz="2400" b="1" dirty="0">
                <a:solidFill>
                  <a:srgbClr val="000000"/>
                </a:solidFill>
              </a:rPr>
              <a:t>Mozes</a:t>
            </a:r>
            <a:r>
              <a:rPr lang="nl-NL" sz="2400" dirty="0">
                <a:solidFill>
                  <a:srgbClr val="000000"/>
                </a:solidFill>
              </a:rPr>
              <a:t> op de berg </a:t>
            </a:r>
            <a:r>
              <a:rPr lang="nl-NL" sz="2400" b="1" dirty="0">
                <a:solidFill>
                  <a:srgbClr val="000000"/>
                </a:solidFill>
              </a:rPr>
              <a:t>Sinaï</a:t>
            </a:r>
          </a:p>
          <a:p>
            <a:pPr marL="457200" indent="-457200" algn="just">
              <a:buFont typeface="Arial" panose="020B0604020202020204" pitchFamily="34" charset="0"/>
              <a:buChar char="•"/>
            </a:pPr>
            <a:r>
              <a:rPr lang="nl-BE" sz="2800" b="1" i="1" dirty="0">
                <a:solidFill>
                  <a:srgbClr val="0070C0"/>
                </a:solidFill>
              </a:rPr>
              <a:t>Exodus 19:3-6 [HSV] </a:t>
            </a:r>
          </a:p>
          <a:p>
            <a:pPr algn="just"/>
            <a:r>
              <a:rPr lang="nl-BE" sz="2800" i="1" dirty="0">
                <a:solidFill>
                  <a:srgbClr val="0070C0"/>
                </a:solidFill>
              </a:rPr>
              <a:t>[3] Toen klom Mozes omhoog, naar God. </a:t>
            </a:r>
            <a:r>
              <a:rPr lang="nl-BE" sz="2800" b="1" i="1" dirty="0">
                <a:solidFill>
                  <a:srgbClr val="0070C0"/>
                </a:solidFill>
              </a:rPr>
              <a:t>De HEERE riep tot hem vanaf de berg: </a:t>
            </a:r>
            <a:r>
              <a:rPr lang="nl-BE" sz="2800" i="1" dirty="0">
                <a:solidFill>
                  <a:srgbClr val="0070C0"/>
                </a:solidFill>
              </a:rPr>
              <a:t> Zo moet u tegen het huis van Jakob zeggen en de Israëlieten verkondigen:</a:t>
            </a:r>
          </a:p>
          <a:p>
            <a:pPr algn="just"/>
            <a:r>
              <a:rPr lang="nl-BE" sz="2800" i="1" dirty="0">
                <a:solidFill>
                  <a:srgbClr val="0070C0"/>
                </a:solidFill>
              </a:rPr>
              <a:t>[4] U hebt zelf gezien wat Ik met de Egyptenaren gedaan heb en hoe Ik u op arendsvleugels gedragen en u bij Mij gebracht heb.</a:t>
            </a:r>
          </a:p>
          <a:p>
            <a:pPr algn="just"/>
            <a:r>
              <a:rPr lang="nl-BE" sz="2800" i="1" dirty="0">
                <a:solidFill>
                  <a:srgbClr val="0070C0"/>
                </a:solidFill>
              </a:rPr>
              <a:t>[5] Nu dan, als u nauwgezet Mijn stem gehoorzaamt en Mijn verbond in acht neemt, dan zult u uit alle volken Mijn persoonlijk eigendom zijn, want heel de aarde is van Mij.</a:t>
            </a:r>
          </a:p>
          <a:p>
            <a:pPr algn="just"/>
            <a:r>
              <a:rPr lang="nl-BE" sz="2800" i="1" dirty="0">
                <a:solidFill>
                  <a:srgbClr val="0070C0"/>
                </a:solidFill>
              </a:rPr>
              <a:t>[6] U dan, u zult voor Mij een koninkrijk van priesters en een heilig volk zijn. Dit zijn de woorden die u tot de Israëlieten moet spreken.</a:t>
            </a:r>
          </a:p>
          <a:p>
            <a:pPr algn="just"/>
            <a:endParaRPr lang="nl-BE" sz="2800" i="1" dirty="0">
              <a:solidFill>
                <a:srgbClr val="0070C0"/>
              </a:solidFill>
            </a:endParaRPr>
          </a:p>
        </p:txBody>
      </p:sp>
    </p:spTree>
    <p:extLst>
      <p:ext uri="{BB962C8B-B14F-4D97-AF65-F5344CB8AC3E}">
        <p14:creationId xmlns:p14="http://schemas.microsoft.com/office/powerpoint/2010/main" val="67357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13838" y="56138"/>
            <a:ext cx="10969172" cy="4708981"/>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p>
          <a:p>
            <a:pPr algn="ctr"/>
            <a:endParaRPr lang="nl-NL" sz="2400" dirty="0">
              <a:solidFill>
                <a:srgbClr val="000000"/>
              </a:solidFill>
            </a:endParaRPr>
          </a:p>
          <a:p>
            <a:pPr marL="342900" indent="-342900" algn="just">
              <a:buFont typeface="Arial" panose="020B0604020202020204" pitchFamily="34" charset="0"/>
              <a:buChar char="•"/>
            </a:pPr>
            <a:r>
              <a:rPr lang="nl-NL" sz="2400" dirty="0">
                <a:solidFill>
                  <a:srgbClr val="000000"/>
                </a:solidFill>
              </a:rPr>
              <a:t>De </a:t>
            </a:r>
            <a:r>
              <a:rPr lang="nl-NL" sz="2400" b="1" dirty="0">
                <a:solidFill>
                  <a:srgbClr val="000000"/>
                </a:solidFill>
              </a:rPr>
              <a:t>twaalf stammen van Israël </a:t>
            </a:r>
            <a:r>
              <a:rPr lang="nl-NL" sz="2400" dirty="0">
                <a:solidFill>
                  <a:srgbClr val="000000"/>
                </a:solidFill>
              </a:rPr>
              <a:t>op de bergen </a:t>
            </a:r>
            <a:r>
              <a:rPr lang="nl-NL" sz="2400" b="1" dirty="0" err="1">
                <a:solidFill>
                  <a:srgbClr val="000000"/>
                </a:solidFill>
              </a:rPr>
              <a:t>Gerizim</a:t>
            </a:r>
            <a:r>
              <a:rPr lang="nl-NL" sz="2400" dirty="0">
                <a:solidFill>
                  <a:srgbClr val="000000"/>
                </a:solidFill>
              </a:rPr>
              <a:t> en </a:t>
            </a:r>
            <a:r>
              <a:rPr lang="nl-NL" sz="2400" b="1" dirty="0" err="1">
                <a:solidFill>
                  <a:srgbClr val="000000"/>
                </a:solidFill>
              </a:rPr>
              <a:t>Ebal</a:t>
            </a:r>
            <a:endParaRPr lang="nl-NL" sz="2400" b="1" dirty="0">
              <a:solidFill>
                <a:srgbClr val="000000"/>
              </a:solidFill>
            </a:endParaRP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Deuteronomium 27:12-13 [HSV] </a:t>
            </a:r>
          </a:p>
          <a:p>
            <a:pPr algn="just"/>
            <a:r>
              <a:rPr lang="nl-BE" sz="2800" i="1" dirty="0">
                <a:solidFill>
                  <a:srgbClr val="0070C0"/>
                </a:solidFill>
              </a:rPr>
              <a:t>[12] Wanneer u de Jordaan overgestoken bent, moeten de volgende stammen </a:t>
            </a:r>
            <a:r>
              <a:rPr lang="nl-BE" sz="2800" b="1" i="1" dirty="0">
                <a:solidFill>
                  <a:srgbClr val="0070C0"/>
                </a:solidFill>
              </a:rPr>
              <a:t>op de berg </a:t>
            </a:r>
            <a:r>
              <a:rPr lang="nl-BE" sz="2800" b="1" i="1" dirty="0" err="1">
                <a:solidFill>
                  <a:srgbClr val="0070C0"/>
                </a:solidFill>
              </a:rPr>
              <a:t>Gerizim</a:t>
            </a:r>
            <a:r>
              <a:rPr lang="nl-BE" sz="2800" b="1" i="1" dirty="0">
                <a:solidFill>
                  <a:srgbClr val="0070C0"/>
                </a:solidFill>
              </a:rPr>
              <a:t> </a:t>
            </a:r>
            <a:r>
              <a:rPr lang="nl-BE" sz="2800" i="1" dirty="0">
                <a:solidFill>
                  <a:srgbClr val="0070C0"/>
                </a:solidFill>
              </a:rPr>
              <a:t>gaan staan om het volk te </a:t>
            </a:r>
            <a:r>
              <a:rPr lang="nl-BE" sz="2800" b="1" i="1" dirty="0">
                <a:solidFill>
                  <a:srgbClr val="0070C0"/>
                </a:solidFill>
              </a:rPr>
              <a:t>zegenen</a:t>
            </a:r>
            <a:r>
              <a:rPr lang="nl-BE" sz="2800" i="1" dirty="0">
                <a:solidFill>
                  <a:srgbClr val="0070C0"/>
                </a:solidFill>
              </a:rPr>
              <a:t>: Simeon, Levi, Juda, </a:t>
            </a:r>
            <a:r>
              <a:rPr lang="nl-BE" sz="2800" i="1" dirty="0" err="1">
                <a:solidFill>
                  <a:srgbClr val="0070C0"/>
                </a:solidFill>
              </a:rPr>
              <a:t>Issachar</a:t>
            </a:r>
            <a:r>
              <a:rPr lang="nl-BE" sz="2800" i="1" dirty="0">
                <a:solidFill>
                  <a:srgbClr val="0070C0"/>
                </a:solidFill>
              </a:rPr>
              <a:t>, Jozef en Benjamin.</a:t>
            </a:r>
          </a:p>
          <a:p>
            <a:pPr algn="just"/>
            <a:r>
              <a:rPr lang="nl-BE" sz="2800" i="1" dirty="0">
                <a:solidFill>
                  <a:srgbClr val="0070C0"/>
                </a:solidFill>
              </a:rPr>
              <a:t>[13] En de volgende stammen moeten </a:t>
            </a:r>
            <a:r>
              <a:rPr lang="nl-BE" sz="2800" b="1" i="1" dirty="0">
                <a:solidFill>
                  <a:srgbClr val="0070C0"/>
                </a:solidFill>
              </a:rPr>
              <a:t>op de berg </a:t>
            </a:r>
            <a:r>
              <a:rPr lang="nl-BE" sz="2800" b="1" i="1" dirty="0" err="1">
                <a:solidFill>
                  <a:srgbClr val="0070C0"/>
                </a:solidFill>
              </a:rPr>
              <a:t>Ebal</a:t>
            </a:r>
            <a:r>
              <a:rPr lang="nl-BE" sz="2800" b="1" i="1" dirty="0">
                <a:solidFill>
                  <a:srgbClr val="0070C0"/>
                </a:solidFill>
              </a:rPr>
              <a:t> </a:t>
            </a:r>
            <a:r>
              <a:rPr lang="nl-BE" sz="2800" i="1" dirty="0">
                <a:solidFill>
                  <a:srgbClr val="0070C0"/>
                </a:solidFill>
              </a:rPr>
              <a:t>gaan staan voor de </a:t>
            </a:r>
            <a:r>
              <a:rPr lang="nl-BE" sz="2800" b="1" i="1" dirty="0">
                <a:solidFill>
                  <a:srgbClr val="0070C0"/>
                </a:solidFill>
              </a:rPr>
              <a:t>vervloeking</a:t>
            </a:r>
            <a:r>
              <a:rPr lang="nl-BE" sz="2800" i="1" dirty="0">
                <a:solidFill>
                  <a:srgbClr val="0070C0"/>
                </a:solidFill>
              </a:rPr>
              <a:t>: Ruben, </a:t>
            </a:r>
            <a:r>
              <a:rPr lang="nl-BE" sz="2800" i="1" dirty="0" err="1">
                <a:solidFill>
                  <a:srgbClr val="0070C0"/>
                </a:solidFill>
              </a:rPr>
              <a:t>Gad</a:t>
            </a:r>
            <a:r>
              <a:rPr lang="nl-BE" sz="2800" i="1" dirty="0">
                <a:solidFill>
                  <a:srgbClr val="0070C0"/>
                </a:solidFill>
              </a:rPr>
              <a:t>, </a:t>
            </a:r>
            <a:r>
              <a:rPr lang="nl-BE" sz="2800" i="1" dirty="0" err="1">
                <a:solidFill>
                  <a:srgbClr val="0070C0"/>
                </a:solidFill>
              </a:rPr>
              <a:t>Aser</a:t>
            </a:r>
            <a:r>
              <a:rPr lang="nl-BE" sz="2800" i="1" dirty="0">
                <a:solidFill>
                  <a:srgbClr val="0070C0"/>
                </a:solidFill>
              </a:rPr>
              <a:t>, </a:t>
            </a:r>
            <a:r>
              <a:rPr lang="nl-BE" sz="2800" i="1" dirty="0" err="1">
                <a:solidFill>
                  <a:srgbClr val="0070C0"/>
                </a:solidFill>
              </a:rPr>
              <a:t>Zebulon</a:t>
            </a:r>
            <a:r>
              <a:rPr lang="nl-BE" sz="2800" i="1" dirty="0">
                <a:solidFill>
                  <a:srgbClr val="0070C0"/>
                </a:solidFill>
              </a:rPr>
              <a:t>, Dan en Naftali.</a:t>
            </a:r>
          </a:p>
          <a:p>
            <a:pPr algn="just"/>
            <a:endParaRPr lang="nl-BE" sz="2800" i="1" dirty="0">
              <a:solidFill>
                <a:srgbClr val="0070C0"/>
              </a:solidFill>
            </a:endParaRPr>
          </a:p>
        </p:txBody>
      </p:sp>
    </p:spTree>
    <p:extLst>
      <p:ext uri="{BB962C8B-B14F-4D97-AF65-F5344CB8AC3E}">
        <p14:creationId xmlns:p14="http://schemas.microsoft.com/office/powerpoint/2010/main" val="107438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7" y="212735"/>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p>
          <a:p>
            <a:pPr algn="ctr"/>
            <a:endParaRPr lang="nl-NL" sz="2400" dirty="0">
              <a:solidFill>
                <a:srgbClr val="000000"/>
              </a:solidFill>
            </a:endParaRPr>
          </a:p>
          <a:p>
            <a:pPr marL="342900" indent="-342900" algn="just">
              <a:buFont typeface="Arial" panose="020B0604020202020204" pitchFamily="34" charset="0"/>
              <a:buChar char="•"/>
            </a:pPr>
            <a:r>
              <a:rPr lang="nl-NL" sz="2400" b="1" dirty="0">
                <a:solidFill>
                  <a:srgbClr val="000000"/>
                </a:solidFill>
              </a:rPr>
              <a:t>Elia</a:t>
            </a:r>
            <a:r>
              <a:rPr lang="nl-NL" sz="2400" dirty="0">
                <a:solidFill>
                  <a:srgbClr val="000000"/>
                </a:solidFill>
              </a:rPr>
              <a:t> op de berg </a:t>
            </a:r>
            <a:r>
              <a:rPr lang="nl-NL" sz="2400" b="1" dirty="0" err="1">
                <a:solidFill>
                  <a:srgbClr val="000000"/>
                </a:solidFill>
              </a:rPr>
              <a:t>Karmel</a:t>
            </a:r>
            <a:endParaRPr lang="nl-NL" sz="2400" b="1" dirty="0">
              <a:solidFill>
                <a:srgbClr val="000000"/>
              </a:solidFill>
            </a:endParaRP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1 Koningen 18:19-22 [HSV] </a:t>
            </a:r>
          </a:p>
          <a:p>
            <a:pPr algn="just"/>
            <a:r>
              <a:rPr lang="nl-BE" sz="2800" i="1" dirty="0">
                <a:solidFill>
                  <a:srgbClr val="0070C0"/>
                </a:solidFill>
              </a:rPr>
              <a:t>[19] Nu dan, stuur boden, breng heel Israël bijeen bij mij op de </a:t>
            </a:r>
            <a:r>
              <a:rPr lang="nl-BE" sz="2800" b="1" i="1" dirty="0">
                <a:solidFill>
                  <a:srgbClr val="0070C0"/>
                </a:solidFill>
              </a:rPr>
              <a:t>berg</a:t>
            </a:r>
            <a:r>
              <a:rPr lang="nl-BE" sz="2800" i="1" dirty="0">
                <a:solidFill>
                  <a:srgbClr val="0070C0"/>
                </a:solidFill>
              </a:rPr>
              <a:t> </a:t>
            </a:r>
            <a:r>
              <a:rPr lang="nl-BE" sz="2800" b="1" i="1" dirty="0" err="1">
                <a:solidFill>
                  <a:srgbClr val="0070C0"/>
                </a:solidFill>
              </a:rPr>
              <a:t>Karmel</a:t>
            </a:r>
            <a:r>
              <a:rPr lang="nl-BE" sz="2800" i="1" dirty="0">
                <a:solidFill>
                  <a:srgbClr val="0070C0"/>
                </a:solidFill>
              </a:rPr>
              <a:t>, met de vierhonderdvijftig profeten van de Baäl en de vierhonderd profeten van </a:t>
            </a:r>
            <a:r>
              <a:rPr lang="nl-BE" sz="2800" i="1" dirty="0" err="1">
                <a:solidFill>
                  <a:srgbClr val="0070C0"/>
                </a:solidFill>
              </a:rPr>
              <a:t>Asjera</a:t>
            </a:r>
            <a:r>
              <a:rPr lang="nl-BE" sz="2800" i="1" dirty="0">
                <a:solidFill>
                  <a:srgbClr val="0070C0"/>
                </a:solidFill>
              </a:rPr>
              <a:t>, die aan de tafel van Izebel eten.</a:t>
            </a:r>
          </a:p>
          <a:p>
            <a:pPr algn="just"/>
            <a:r>
              <a:rPr lang="nl-BE" sz="2800" i="1" dirty="0">
                <a:solidFill>
                  <a:srgbClr val="0070C0"/>
                </a:solidFill>
              </a:rPr>
              <a:t>[20] Daarop stuurde </a:t>
            </a:r>
            <a:r>
              <a:rPr lang="nl-BE" sz="2800" i="1" dirty="0" err="1">
                <a:solidFill>
                  <a:srgbClr val="0070C0"/>
                </a:solidFill>
              </a:rPr>
              <a:t>Achab</a:t>
            </a:r>
            <a:r>
              <a:rPr lang="nl-BE" sz="2800" i="1" dirty="0">
                <a:solidFill>
                  <a:srgbClr val="0070C0"/>
                </a:solidFill>
              </a:rPr>
              <a:t> boden naar alle Israëlieten, en bracht de profeten op </a:t>
            </a:r>
            <a:r>
              <a:rPr lang="nl-BE" sz="2800" b="1" i="1" dirty="0">
                <a:solidFill>
                  <a:srgbClr val="0070C0"/>
                </a:solidFill>
              </a:rPr>
              <a:t>de berg </a:t>
            </a:r>
            <a:r>
              <a:rPr lang="nl-BE" sz="2800" b="1" i="1" dirty="0" err="1">
                <a:solidFill>
                  <a:srgbClr val="0070C0"/>
                </a:solidFill>
              </a:rPr>
              <a:t>Karmel</a:t>
            </a:r>
            <a:r>
              <a:rPr lang="nl-BE" sz="2800" b="1" i="1" dirty="0">
                <a:solidFill>
                  <a:srgbClr val="0070C0"/>
                </a:solidFill>
              </a:rPr>
              <a:t> </a:t>
            </a:r>
            <a:r>
              <a:rPr lang="nl-BE" sz="2800" i="1" dirty="0">
                <a:solidFill>
                  <a:srgbClr val="0070C0"/>
                </a:solidFill>
              </a:rPr>
              <a:t>bijeen.</a:t>
            </a:r>
          </a:p>
          <a:p>
            <a:pPr algn="just"/>
            <a:r>
              <a:rPr lang="nl-BE" sz="2800" i="1" dirty="0">
                <a:solidFill>
                  <a:srgbClr val="0070C0"/>
                </a:solidFill>
              </a:rPr>
              <a:t>[21] Toen kwam Elia naar voren, bij heel het volk, en zei: Hoelang hinkt u nog op twee gedachten? Als de HEERE God is, volg Hem, maar als het de Baäl is, volg hem! Maar het volk antwoordde hem niet één woord.</a:t>
            </a:r>
          </a:p>
          <a:p>
            <a:pPr algn="just"/>
            <a:r>
              <a:rPr lang="nl-BE" sz="2800" i="1" dirty="0">
                <a:solidFill>
                  <a:srgbClr val="0070C0"/>
                </a:solidFill>
              </a:rPr>
              <a:t>[22] Toen zei Elia tegen het volk: Alleen ik ben overgebleven als profeet van de HEERE, maar de profeten van de Baäl zijn met vierhonderdvijftig man.</a:t>
            </a:r>
          </a:p>
        </p:txBody>
      </p:sp>
    </p:spTree>
    <p:extLst>
      <p:ext uri="{BB962C8B-B14F-4D97-AF65-F5344CB8AC3E}">
        <p14:creationId xmlns:p14="http://schemas.microsoft.com/office/powerpoint/2010/main" val="30172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7" y="212735"/>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p>
          <a:p>
            <a:pPr algn="ctr"/>
            <a:endParaRPr lang="nl-NL" sz="2400" dirty="0">
              <a:solidFill>
                <a:srgbClr val="000000"/>
              </a:solidFill>
            </a:endParaRPr>
          </a:p>
          <a:p>
            <a:pPr marL="342900" indent="-342900" algn="just">
              <a:buFont typeface="Arial" panose="020B0604020202020204" pitchFamily="34" charset="0"/>
              <a:buChar char="•"/>
            </a:pPr>
            <a:r>
              <a:rPr lang="nl-NL" sz="2400" b="1" dirty="0">
                <a:solidFill>
                  <a:srgbClr val="000000"/>
                </a:solidFill>
              </a:rPr>
              <a:t>De heilige berg van God</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Psalm 2:6 [HSV] </a:t>
            </a:r>
          </a:p>
          <a:p>
            <a:pPr algn="just"/>
            <a:r>
              <a:rPr lang="nl-BE" sz="2800" i="1" dirty="0">
                <a:solidFill>
                  <a:srgbClr val="0070C0"/>
                </a:solidFill>
              </a:rPr>
              <a:t>[6] Ik heb Mijn Koning toch gezalfd over </a:t>
            </a:r>
            <a:r>
              <a:rPr lang="nl-BE" sz="2800" b="1" i="1" dirty="0">
                <a:solidFill>
                  <a:srgbClr val="0070C0"/>
                </a:solidFill>
              </a:rPr>
              <a:t>Sion</a:t>
            </a:r>
            <a:r>
              <a:rPr lang="nl-BE" sz="2800" i="1" dirty="0">
                <a:solidFill>
                  <a:srgbClr val="0070C0"/>
                </a:solidFill>
              </a:rPr>
              <a:t>, </a:t>
            </a:r>
            <a:r>
              <a:rPr lang="nl-BE" sz="2800" b="1" i="1" dirty="0">
                <a:solidFill>
                  <a:srgbClr val="0070C0"/>
                </a:solidFill>
              </a:rPr>
              <a:t>Mijn heilige berg</a:t>
            </a:r>
            <a:r>
              <a:rPr lang="nl-BE" sz="2800" i="1" dirty="0">
                <a:solidFill>
                  <a:srgbClr val="0070C0"/>
                </a:solidFill>
              </a:rPr>
              <a:t>.</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Psalm 3:5 [HSV] </a:t>
            </a:r>
          </a:p>
          <a:p>
            <a:pPr algn="just"/>
            <a:r>
              <a:rPr lang="nl-BE" sz="2800" i="1" dirty="0">
                <a:solidFill>
                  <a:srgbClr val="0070C0"/>
                </a:solidFill>
              </a:rPr>
              <a:t>[5] Met mijn stem riep ik tot de HEERE, en Hij verhoorde mij vanaf </a:t>
            </a:r>
            <a:r>
              <a:rPr lang="nl-BE" sz="2800" b="1" i="1" dirty="0">
                <a:solidFill>
                  <a:srgbClr val="0070C0"/>
                </a:solidFill>
              </a:rPr>
              <a:t>Zijn heilige berg</a:t>
            </a:r>
            <a:r>
              <a:rPr lang="nl-BE" sz="2800" i="1" dirty="0">
                <a:solidFill>
                  <a:srgbClr val="0070C0"/>
                </a:solidFill>
              </a:rPr>
              <a:t>.</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Psalm 15:1 [HSV] </a:t>
            </a:r>
          </a:p>
          <a:p>
            <a:pPr algn="just"/>
            <a:r>
              <a:rPr lang="nl-BE" sz="2800" i="1" dirty="0">
                <a:solidFill>
                  <a:srgbClr val="0070C0"/>
                </a:solidFill>
              </a:rPr>
              <a:t>[1] HEERE, wie zal verblijven in Uw tent? Wie zal wonen op </a:t>
            </a:r>
            <a:r>
              <a:rPr lang="nl-BE" sz="2800" b="1" i="1" dirty="0">
                <a:solidFill>
                  <a:srgbClr val="0070C0"/>
                </a:solidFill>
              </a:rPr>
              <a:t>Uw heilige berg</a:t>
            </a:r>
            <a:r>
              <a:rPr lang="nl-BE" sz="2800" i="1" dirty="0">
                <a:solidFill>
                  <a:srgbClr val="0070C0"/>
                </a:solidFill>
              </a:rPr>
              <a:t>?</a:t>
            </a:r>
          </a:p>
          <a:p>
            <a:pPr algn="just"/>
            <a:endParaRPr lang="nl-BE" sz="2800" i="1" dirty="0">
              <a:solidFill>
                <a:srgbClr val="0070C0"/>
              </a:solidFill>
            </a:endParaRPr>
          </a:p>
        </p:txBody>
      </p:sp>
    </p:spTree>
    <p:extLst>
      <p:ext uri="{BB962C8B-B14F-4D97-AF65-F5344CB8AC3E}">
        <p14:creationId xmlns:p14="http://schemas.microsoft.com/office/powerpoint/2010/main" val="67240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7" y="212735"/>
            <a:ext cx="10969172" cy="6001643"/>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p>
          <a:p>
            <a:pPr algn="ctr"/>
            <a:endParaRPr lang="nl-NL" sz="2400" dirty="0">
              <a:solidFill>
                <a:srgbClr val="000000"/>
              </a:solidFill>
            </a:endParaRPr>
          </a:p>
          <a:p>
            <a:pPr marL="342900" indent="-342900" algn="just">
              <a:buFont typeface="Arial" panose="020B0604020202020204" pitchFamily="34" charset="0"/>
              <a:buChar char="•"/>
            </a:pPr>
            <a:r>
              <a:rPr lang="nl-NL" sz="2400" b="1" dirty="0">
                <a:solidFill>
                  <a:srgbClr val="000000"/>
                </a:solidFill>
              </a:rPr>
              <a:t>De heilige berg van God</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Psalm 24:3 [HSV] </a:t>
            </a:r>
          </a:p>
          <a:p>
            <a:pPr algn="just"/>
            <a:r>
              <a:rPr lang="nl-BE" sz="2800" i="1" dirty="0">
                <a:solidFill>
                  <a:srgbClr val="0070C0"/>
                </a:solidFill>
              </a:rPr>
              <a:t>[3] Wie zal </a:t>
            </a:r>
            <a:r>
              <a:rPr lang="nl-BE" sz="2800" b="1" i="1" dirty="0">
                <a:solidFill>
                  <a:srgbClr val="0070C0"/>
                </a:solidFill>
              </a:rPr>
              <a:t>de berg van de HEERE </a:t>
            </a:r>
            <a:r>
              <a:rPr lang="nl-BE" sz="2800" i="1" dirty="0">
                <a:solidFill>
                  <a:srgbClr val="0070C0"/>
                </a:solidFill>
              </a:rPr>
              <a:t>beklimmen? Wie zal staan in Zijn heilige plaats?</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Psalm 43:3-4 [HSV] </a:t>
            </a:r>
          </a:p>
          <a:p>
            <a:pPr algn="just"/>
            <a:r>
              <a:rPr lang="nl-BE" sz="2800" i="1" dirty="0">
                <a:solidFill>
                  <a:srgbClr val="0070C0"/>
                </a:solidFill>
              </a:rPr>
              <a:t>[3] Zend Uw licht en Uw waarheid; laten die mij leiden, mij brengen tot </a:t>
            </a:r>
            <a:r>
              <a:rPr lang="nl-BE" sz="2800" b="1" i="1" dirty="0">
                <a:solidFill>
                  <a:srgbClr val="0070C0"/>
                </a:solidFill>
              </a:rPr>
              <a:t>Uw heilige berg </a:t>
            </a:r>
            <a:r>
              <a:rPr lang="nl-BE" sz="2800" i="1" dirty="0">
                <a:solidFill>
                  <a:srgbClr val="0070C0"/>
                </a:solidFill>
              </a:rPr>
              <a:t>en tot Uw woningen,</a:t>
            </a:r>
          </a:p>
          <a:p>
            <a:pPr algn="just"/>
            <a:r>
              <a:rPr lang="nl-BE" sz="2800" i="1" dirty="0">
                <a:solidFill>
                  <a:srgbClr val="0070C0"/>
                </a:solidFill>
              </a:rPr>
              <a:t>[4] zodat ik kan gaan naar Gods altaar, naar God, mijn blijdschap, mijn vreugde; en ik U met de harp kan loven, o God, mijn God!</a:t>
            </a:r>
          </a:p>
          <a:p>
            <a:pPr algn="just"/>
            <a:endParaRPr lang="nl-BE" sz="2800" i="1" dirty="0">
              <a:solidFill>
                <a:srgbClr val="0070C0"/>
              </a:solidFill>
            </a:endParaRPr>
          </a:p>
        </p:txBody>
      </p:sp>
    </p:spTree>
    <p:extLst>
      <p:ext uri="{BB962C8B-B14F-4D97-AF65-F5344CB8AC3E}">
        <p14:creationId xmlns:p14="http://schemas.microsoft.com/office/powerpoint/2010/main" val="87934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7" y="212735"/>
            <a:ext cx="10969172" cy="6432530"/>
          </a:xfrm>
          <a:prstGeom prst="rect">
            <a:avLst/>
          </a:prstGeom>
          <a:solidFill>
            <a:schemeClr val="bg1">
              <a:alpha val="95000"/>
            </a:schemeClr>
          </a:solidFill>
        </p:spPr>
        <p:txBody>
          <a:bodyPr wrap="square" rtlCol="0">
            <a:spAutoFit/>
          </a:bodyPr>
          <a:lstStyle/>
          <a:p>
            <a:pPr algn="ctr"/>
            <a:r>
              <a:rPr lang="nl-BE" sz="3200" b="1" dirty="0">
                <a:solidFill>
                  <a:srgbClr val="C00000"/>
                </a:solidFill>
              </a:rPr>
              <a:t>Belangrijke, Bijbelse ‘bergen’ </a:t>
            </a:r>
          </a:p>
          <a:p>
            <a:pPr algn="ctr"/>
            <a:endParaRPr lang="nl-NL" sz="2400" dirty="0">
              <a:solidFill>
                <a:srgbClr val="000000"/>
              </a:solidFill>
            </a:endParaRPr>
          </a:p>
          <a:p>
            <a:pPr marL="342900" indent="-342900" algn="just">
              <a:buFont typeface="Arial" panose="020B0604020202020204" pitchFamily="34" charset="0"/>
              <a:buChar char="•"/>
            </a:pPr>
            <a:r>
              <a:rPr lang="nl-NL" sz="2400" b="1" dirty="0">
                <a:solidFill>
                  <a:srgbClr val="000000"/>
                </a:solidFill>
              </a:rPr>
              <a:t>De heilige berg van God</a:t>
            </a:r>
          </a:p>
          <a:p>
            <a:pPr marL="342900" indent="-342900" algn="just">
              <a:buFont typeface="Arial" panose="020B0604020202020204" pitchFamily="34" charset="0"/>
              <a:buChar char="•"/>
            </a:pPr>
            <a:endParaRPr lang="nl-NL" sz="2400" b="1"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Psalm 48:2 [HSV] </a:t>
            </a:r>
          </a:p>
          <a:p>
            <a:pPr algn="just"/>
            <a:r>
              <a:rPr lang="nl-BE" sz="2800" i="1" dirty="0">
                <a:solidFill>
                  <a:srgbClr val="0070C0"/>
                </a:solidFill>
              </a:rPr>
              <a:t>[2] De HEERE is groot en zeer te prijzen, in de stad van onze God, op </a:t>
            </a:r>
            <a:r>
              <a:rPr lang="nl-BE" sz="2800" b="1" i="1" dirty="0">
                <a:solidFill>
                  <a:srgbClr val="0070C0"/>
                </a:solidFill>
              </a:rPr>
              <a:t>Zijn heilige berg</a:t>
            </a:r>
            <a:r>
              <a:rPr lang="nl-BE" sz="2800" i="1" dirty="0">
                <a:solidFill>
                  <a:srgbClr val="0070C0"/>
                </a:solidFill>
              </a:rPr>
              <a:t>.</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Psalm 78:68 [HSV] </a:t>
            </a:r>
          </a:p>
          <a:p>
            <a:pPr algn="just"/>
            <a:r>
              <a:rPr lang="nl-BE" sz="2800" i="1" dirty="0">
                <a:solidFill>
                  <a:srgbClr val="0070C0"/>
                </a:solidFill>
              </a:rPr>
              <a:t>[68] Maar Hij verkoos de stam Juda, </a:t>
            </a:r>
            <a:r>
              <a:rPr lang="nl-BE" sz="2800" b="1" i="1" dirty="0">
                <a:solidFill>
                  <a:srgbClr val="0070C0"/>
                </a:solidFill>
              </a:rPr>
              <a:t>de berg Sion</a:t>
            </a:r>
            <a:r>
              <a:rPr lang="nl-BE" sz="2800" i="1" dirty="0">
                <a:solidFill>
                  <a:srgbClr val="0070C0"/>
                </a:solidFill>
              </a:rPr>
              <a:t>, die Hij liefhad.</a:t>
            </a:r>
          </a:p>
          <a:p>
            <a:pPr algn="just"/>
            <a:endParaRPr lang="nl-BE" sz="2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Psalm 99:9 [HSV] </a:t>
            </a:r>
          </a:p>
          <a:p>
            <a:pPr algn="just"/>
            <a:r>
              <a:rPr lang="nl-BE" sz="2800" i="1" dirty="0">
                <a:solidFill>
                  <a:srgbClr val="0070C0"/>
                </a:solidFill>
              </a:rPr>
              <a:t>[9] Roem de HEERE, onze God; buig u neer voor </a:t>
            </a:r>
            <a:r>
              <a:rPr lang="nl-BE" sz="2800" b="1" i="1" dirty="0">
                <a:solidFill>
                  <a:srgbClr val="0070C0"/>
                </a:solidFill>
              </a:rPr>
              <a:t>Zijn heilige berg</a:t>
            </a:r>
            <a:r>
              <a:rPr lang="nl-BE" sz="2800" i="1" dirty="0">
                <a:solidFill>
                  <a:srgbClr val="0070C0"/>
                </a:solidFill>
              </a:rPr>
              <a:t>, want heilig is de HEERE, onze God.</a:t>
            </a:r>
          </a:p>
          <a:p>
            <a:pPr algn="just"/>
            <a:endParaRPr lang="nl-BE" sz="2800" i="1" dirty="0">
              <a:solidFill>
                <a:srgbClr val="0070C0"/>
              </a:solidFill>
            </a:endParaRPr>
          </a:p>
        </p:txBody>
      </p:sp>
    </p:spTree>
    <p:extLst>
      <p:ext uri="{BB962C8B-B14F-4D97-AF65-F5344CB8AC3E}">
        <p14:creationId xmlns:p14="http://schemas.microsoft.com/office/powerpoint/2010/main" val="40301147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Breedbeeld</PresentationFormat>
  <Paragraphs>175</Paragraphs>
  <Slides>19</Slides>
  <Notes>19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19</vt:i4>
      </vt:variant>
    </vt:vector>
  </HeadingPairs>
  <TitlesOfParts>
    <vt:vector size="24" baseType="lpstr">
      <vt:lpstr>Arial</vt:lpstr>
      <vt:lpstr>Calibri</vt:lpstr>
      <vt:lpstr>Calibri Light</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1294</cp:revision>
  <cp:lastPrinted>2024-03-24T12:06:06Z</cp:lastPrinted>
  <dcterms:created xsi:type="dcterms:W3CDTF">2018-09-23T12:23:26Z</dcterms:created>
  <dcterms:modified xsi:type="dcterms:W3CDTF">2024-07-06T19:44:00Z</dcterms:modified>
</cp:coreProperties>
</file>