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480" r:id="rId3"/>
    <p:sldId id="575" r:id="rId4"/>
    <p:sldId id="576" r:id="rId5"/>
    <p:sldId id="577" r:id="rId6"/>
    <p:sldId id="579" r:id="rId7"/>
    <p:sldId id="580" r:id="rId8"/>
    <p:sldId id="578" r:id="rId9"/>
    <p:sldId id="581" r:id="rId10"/>
    <p:sldId id="584" r:id="rId11"/>
    <p:sldId id="582" r:id="rId12"/>
    <p:sldId id="583" r:id="rId13"/>
    <p:sldId id="586" r:id="rId14"/>
    <p:sldId id="587" r:id="rId15"/>
    <p:sldId id="588" r:id="rId16"/>
    <p:sldId id="589" r:id="rId17"/>
    <p:sldId id="590" r:id="rId18"/>
    <p:sldId id="591" r:id="rId19"/>
    <p:sldId id="592" r:id="rId20"/>
    <p:sldId id="593" r:id="rId21"/>
    <p:sldId id="594" r:id="rId22"/>
    <p:sldId id="596" r:id="rId23"/>
    <p:sldId id="595" r:id="rId24"/>
    <p:sldId id="585" r:id="rId25"/>
    <p:sldId id="289" r:id="rId26"/>
  </p:sldIdLst>
  <p:sldSz cx="12192000" cy="6858000"/>
  <p:notesSz cx="10002838" cy="68818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9510A81-88EB-4548-A427-95DBBAB08465}">
          <p14:sldIdLst>
            <p14:sldId id="256"/>
            <p14:sldId id="480"/>
            <p14:sldId id="575"/>
            <p14:sldId id="576"/>
            <p14:sldId id="577"/>
            <p14:sldId id="579"/>
            <p14:sldId id="580"/>
            <p14:sldId id="578"/>
            <p14:sldId id="581"/>
            <p14:sldId id="584"/>
            <p14:sldId id="582"/>
            <p14:sldId id="583"/>
            <p14:sldId id="586"/>
            <p14:sldId id="587"/>
            <p14:sldId id="588"/>
            <p14:sldId id="589"/>
            <p14:sldId id="590"/>
            <p14:sldId id="591"/>
            <p14:sldId id="592"/>
            <p14:sldId id="593"/>
            <p14:sldId id="594"/>
            <p14:sldId id="596"/>
            <p14:sldId id="595"/>
            <p14:sldId id="585"/>
            <p14:sldId id="2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66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0" autoAdjust="0"/>
    <p:restoredTop sz="58869" autoAdjust="0"/>
  </p:normalViewPr>
  <p:slideViewPr>
    <p:cSldViewPr snapToGrid="0" showGuides="1">
      <p:cViewPr varScale="1">
        <p:scale>
          <a:sx n="93" d="100"/>
          <a:sy n="93" d="100"/>
        </p:scale>
        <p:origin x="2792" y="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7" d="100"/>
          <a:sy n="77" d="100"/>
        </p:scale>
        <p:origin x="39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8" y="0"/>
            <a:ext cx="4334563" cy="345286"/>
          </a:xfrm>
          <a:prstGeom prst="rect">
            <a:avLst/>
          </a:prstGeom>
        </p:spPr>
        <p:txBody>
          <a:bodyPr vert="horz" lIns="96478" tIns="48239" rIns="96478" bIns="48239" rtlCol="0"/>
          <a:lstStyle>
            <a:lvl1pPr algn="l">
              <a:defRPr sz="1300"/>
            </a:lvl1pPr>
          </a:lstStyle>
          <a:p>
            <a:endParaRPr lang="nl-BE"/>
          </a:p>
        </p:txBody>
      </p:sp>
      <p:sp>
        <p:nvSpPr>
          <p:cNvPr id="3" name="Tijdelijke aanduiding voor datum 2"/>
          <p:cNvSpPr>
            <a:spLocks noGrp="1"/>
          </p:cNvSpPr>
          <p:nvPr>
            <p:ph type="dt" idx="1"/>
          </p:nvPr>
        </p:nvSpPr>
        <p:spPr>
          <a:xfrm>
            <a:off x="5665969" y="0"/>
            <a:ext cx="4334563" cy="345286"/>
          </a:xfrm>
          <a:prstGeom prst="rect">
            <a:avLst/>
          </a:prstGeom>
        </p:spPr>
        <p:txBody>
          <a:bodyPr vert="horz" lIns="96478" tIns="48239" rIns="96478" bIns="48239" rtlCol="0"/>
          <a:lstStyle>
            <a:lvl1pPr algn="r">
              <a:defRPr sz="1300"/>
            </a:lvl1pPr>
          </a:lstStyle>
          <a:p>
            <a:fld id="{3A110616-5839-4ADD-8AFB-BD60349FFB48}" type="datetimeFigureOut">
              <a:rPr lang="nl-BE" smtClean="0"/>
              <a:t>5/09/2023</a:t>
            </a:fld>
            <a:endParaRPr lang="nl-BE"/>
          </a:p>
        </p:txBody>
      </p:sp>
      <p:sp>
        <p:nvSpPr>
          <p:cNvPr id="4" name="Tijdelijke aanduiding voor dia-afbeelding 3"/>
          <p:cNvSpPr>
            <a:spLocks noGrp="1" noRot="1" noChangeAspect="1"/>
          </p:cNvSpPr>
          <p:nvPr>
            <p:ph type="sldImg" idx="2"/>
          </p:nvPr>
        </p:nvSpPr>
        <p:spPr>
          <a:xfrm>
            <a:off x="2938463" y="860425"/>
            <a:ext cx="4129087" cy="2322513"/>
          </a:xfrm>
          <a:prstGeom prst="rect">
            <a:avLst/>
          </a:prstGeom>
          <a:noFill/>
          <a:ln w="12700">
            <a:solidFill>
              <a:prstClr val="black"/>
            </a:solidFill>
          </a:ln>
        </p:spPr>
        <p:txBody>
          <a:bodyPr vert="horz" lIns="96478" tIns="48239" rIns="96478" bIns="48239" rtlCol="0" anchor="ctr"/>
          <a:lstStyle/>
          <a:p>
            <a:endParaRPr lang="nl-BE"/>
          </a:p>
        </p:txBody>
      </p:sp>
      <p:sp>
        <p:nvSpPr>
          <p:cNvPr id="5" name="Tijdelijke aanduiding voor notities 4"/>
          <p:cNvSpPr>
            <a:spLocks noGrp="1"/>
          </p:cNvSpPr>
          <p:nvPr>
            <p:ph type="body" sz="quarter" idx="3"/>
          </p:nvPr>
        </p:nvSpPr>
        <p:spPr>
          <a:xfrm>
            <a:off x="1000285" y="3311873"/>
            <a:ext cx="8002270" cy="2709714"/>
          </a:xfrm>
          <a:prstGeom prst="rect">
            <a:avLst/>
          </a:prstGeom>
        </p:spPr>
        <p:txBody>
          <a:bodyPr vert="horz" lIns="96478" tIns="48239" rIns="96478" bIns="48239"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8" y="6536529"/>
            <a:ext cx="4334563" cy="345285"/>
          </a:xfrm>
          <a:prstGeom prst="rect">
            <a:avLst/>
          </a:prstGeom>
        </p:spPr>
        <p:txBody>
          <a:bodyPr vert="horz" lIns="96478" tIns="48239" rIns="96478" bIns="48239" rtlCol="0" anchor="b"/>
          <a:lstStyle>
            <a:lvl1pPr algn="l">
              <a:defRPr sz="1300"/>
            </a:lvl1pPr>
          </a:lstStyle>
          <a:p>
            <a:endParaRPr lang="nl-BE"/>
          </a:p>
        </p:txBody>
      </p:sp>
      <p:sp>
        <p:nvSpPr>
          <p:cNvPr id="7" name="Tijdelijke aanduiding voor dianummer 6"/>
          <p:cNvSpPr>
            <a:spLocks noGrp="1"/>
          </p:cNvSpPr>
          <p:nvPr>
            <p:ph type="sldNum" sz="quarter" idx="5"/>
          </p:nvPr>
        </p:nvSpPr>
        <p:spPr>
          <a:xfrm>
            <a:off x="5665969" y="6536529"/>
            <a:ext cx="4334563" cy="345285"/>
          </a:xfrm>
          <a:prstGeom prst="rect">
            <a:avLst/>
          </a:prstGeom>
        </p:spPr>
        <p:txBody>
          <a:bodyPr vert="horz" lIns="96478" tIns="48239" rIns="96478" bIns="48239" rtlCol="0" anchor="b"/>
          <a:lstStyle>
            <a:lvl1pPr algn="r">
              <a:defRPr sz="1300"/>
            </a:lvl1pPr>
          </a:lstStyle>
          <a:p>
            <a:fld id="{2A1C996E-B989-4AB0-AD63-C64B73E7A56B}" type="slidenum">
              <a:rPr lang="nl-BE" smtClean="0"/>
              <a:t>‹nr.›</a:t>
            </a:fld>
            <a:endParaRPr lang="nl-BE"/>
          </a:p>
        </p:txBody>
      </p:sp>
    </p:spTree>
    <p:extLst>
      <p:ext uri="{BB962C8B-B14F-4D97-AF65-F5344CB8AC3E}">
        <p14:creationId xmlns:p14="http://schemas.microsoft.com/office/powerpoint/2010/main" val="228508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500" b="1" dirty="0"/>
          </a:p>
          <a:p>
            <a:endParaRPr lang="nl-BE" sz="1500" b="1"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a:t>
            </a:fld>
            <a:endParaRPr lang="nl-BE"/>
          </a:p>
        </p:txBody>
      </p:sp>
    </p:spTree>
    <p:extLst>
      <p:ext uri="{BB962C8B-B14F-4D97-AF65-F5344CB8AC3E}">
        <p14:creationId xmlns:p14="http://schemas.microsoft.com/office/powerpoint/2010/main" val="1715692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10</a:t>
            </a:fld>
            <a:endParaRPr lang="nl-BE"/>
          </a:p>
        </p:txBody>
      </p:sp>
    </p:spTree>
    <p:extLst>
      <p:ext uri="{BB962C8B-B14F-4D97-AF65-F5344CB8AC3E}">
        <p14:creationId xmlns:p14="http://schemas.microsoft.com/office/powerpoint/2010/main" val="9209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11</a:t>
            </a:fld>
            <a:endParaRPr lang="nl-BE"/>
          </a:p>
        </p:txBody>
      </p:sp>
    </p:spTree>
    <p:extLst>
      <p:ext uri="{BB962C8B-B14F-4D97-AF65-F5344CB8AC3E}">
        <p14:creationId xmlns:p14="http://schemas.microsoft.com/office/powerpoint/2010/main" val="78325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12</a:t>
            </a:fld>
            <a:endParaRPr lang="nl-BE"/>
          </a:p>
        </p:txBody>
      </p:sp>
    </p:spTree>
    <p:extLst>
      <p:ext uri="{BB962C8B-B14F-4D97-AF65-F5344CB8AC3E}">
        <p14:creationId xmlns:p14="http://schemas.microsoft.com/office/powerpoint/2010/main" val="1927402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13</a:t>
            </a:fld>
            <a:endParaRPr lang="nl-BE"/>
          </a:p>
        </p:txBody>
      </p:sp>
    </p:spTree>
    <p:extLst>
      <p:ext uri="{BB962C8B-B14F-4D97-AF65-F5344CB8AC3E}">
        <p14:creationId xmlns:p14="http://schemas.microsoft.com/office/powerpoint/2010/main" val="2646155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14</a:t>
            </a:fld>
            <a:endParaRPr lang="nl-BE"/>
          </a:p>
        </p:txBody>
      </p:sp>
    </p:spTree>
    <p:extLst>
      <p:ext uri="{BB962C8B-B14F-4D97-AF65-F5344CB8AC3E}">
        <p14:creationId xmlns:p14="http://schemas.microsoft.com/office/powerpoint/2010/main" val="4127484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15</a:t>
            </a:fld>
            <a:endParaRPr lang="nl-BE"/>
          </a:p>
        </p:txBody>
      </p:sp>
    </p:spTree>
    <p:extLst>
      <p:ext uri="{BB962C8B-B14F-4D97-AF65-F5344CB8AC3E}">
        <p14:creationId xmlns:p14="http://schemas.microsoft.com/office/powerpoint/2010/main" val="1326830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16</a:t>
            </a:fld>
            <a:endParaRPr lang="nl-BE"/>
          </a:p>
        </p:txBody>
      </p:sp>
    </p:spTree>
    <p:extLst>
      <p:ext uri="{BB962C8B-B14F-4D97-AF65-F5344CB8AC3E}">
        <p14:creationId xmlns:p14="http://schemas.microsoft.com/office/powerpoint/2010/main" val="4050818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17</a:t>
            </a:fld>
            <a:endParaRPr lang="nl-BE"/>
          </a:p>
        </p:txBody>
      </p:sp>
    </p:spTree>
    <p:extLst>
      <p:ext uri="{BB962C8B-B14F-4D97-AF65-F5344CB8AC3E}">
        <p14:creationId xmlns:p14="http://schemas.microsoft.com/office/powerpoint/2010/main" val="1382503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18</a:t>
            </a:fld>
            <a:endParaRPr lang="nl-BE"/>
          </a:p>
        </p:txBody>
      </p:sp>
    </p:spTree>
    <p:extLst>
      <p:ext uri="{BB962C8B-B14F-4D97-AF65-F5344CB8AC3E}">
        <p14:creationId xmlns:p14="http://schemas.microsoft.com/office/powerpoint/2010/main" val="2225445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19</a:t>
            </a:fld>
            <a:endParaRPr lang="nl-BE"/>
          </a:p>
        </p:txBody>
      </p:sp>
    </p:spTree>
    <p:extLst>
      <p:ext uri="{BB962C8B-B14F-4D97-AF65-F5344CB8AC3E}">
        <p14:creationId xmlns:p14="http://schemas.microsoft.com/office/powerpoint/2010/main" val="18412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2</a:t>
            </a:fld>
            <a:endParaRPr lang="nl-BE"/>
          </a:p>
        </p:txBody>
      </p:sp>
    </p:spTree>
    <p:extLst>
      <p:ext uri="{BB962C8B-B14F-4D97-AF65-F5344CB8AC3E}">
        <p14:creationId xmlns:p14="http://schemas.microsoft.com/office/powerpoint/2010/main" val="2735759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20</a:t>
            </a:fld>
            <a:endParaRPr lang="nl-BE"/>
          </a:p>
        </p:txBody>
      </p:sp>
    </p:spTree>
    <p:extLst>
      <p:ext uri="{BB962C8B-B14F-4D97-AF65-F5344CB8AC3E}">
        <p14:creationId xmlns:p14="http://schemas.microsoft.com/office/powerpoint/2010/main" val="4247173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21</a:t>
            </a:fld>
            <a:endParaRPr lang="nl-BE"/>
          </a:p>
        </p:txBody>
      </p:sp>
    </p:spTree>
    <p:extLst>
      <p:ext uri="{BB962C8B-B14F-4D97-AF65-F5344CB8AC3E}">
        <p14:creationId xmlns:p14="http://schemas.microsoft.com/office/powerpoint/2010/main" val="3133331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22</a:t>
            </a:fld>
            <a:endParaRPr lang="nl-BE"/>
          </a:p>
        </p:txBody>
      </p:sp>
    </p:spTree>
    <p:extLst>
      <p:ext uri="{BB962C8B-B14F-4D97-AF65-F5344CB8AC3E}">
        <p14:creationId xmlns:p14="http://schemas.microsoft.com/office/powerpoint/2010/main" val="95208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23</a:t>
            </a:fld>
            <a:endParaRPr lang="nl-BE"/>
          </a:p>
        </p:txBody>
      </p:sp>
    </p:spTree>
    <p:extLst>
      <p:ext uri="{BB962C8B-B14F-4D97-AF65-F5344CB8AC3E}">
        <p14:creationId xmlns:p14="http://schemas.microsoft.com/office/powerpoint/2010/main" val="1325848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24</a:t>
            </a:fld>
            <a:endParaRPr lang="nl-BE"/>
          </a:p>
        </p:txBody>
      </p:sp>
    </p:spTree>
    <p:extLst>
      <p:ext uri="{BB962C8B-B14F-4D97-AF65-F5344CB8AC3E}">
        <p14:creationId xmlns:p14="http://schemas.microsoft.com/office/powerpoint/2010/main" val="1147599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49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3</a:t>
            </a:fld>
            <a:endParaRPr lang="nl-BE"/>
          </a:p>
        </p:txBody>
      </p:sp>
    </p:spTree>
    <p:extLst>
      <p:ext uri="{BB962C8B-B14F-4D97-AF65-F5344CB8AC3E}">
        <p14:creationId xmlns:p14="http://schemas.microsoft.com/office/powerpoint/2010/main" val="1121334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4</a:t>
            </a:fld>
            <a:endParaRPr lang="nl-BE"/>
          </a:p>
        </p:txBody>
      </p:sp>
    </p:spTree>
    <p:extLst>
      <p:ext uri="{BB962C8B-B14F-4D97-AF65-F5344CB8AC3E}">
        <p14:creationId xmlns:p14="http://schemas.microsoft.com/office/powerpoint/2010/main" val="284038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5</a:t>
            </a:fld>
            <a:endParaRPr lang="nl-BE"/>
          </a:p>
        </p:txBody>
      </p:sp>
    </p:spTree>
    <p:extLst>
      <p:ext uri="{BB962C8B-B14F-4D97-AF65-F5344CB8AC3E}">
        <p14:creationId xmlns:p14="http://schemas.microsoft.com/office/powerpoint/2010/main" val="101372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6</a:t>
            </a:fld>
            <a:endParaRPr lang="nl-BE"/>
          </a:p>
        </p:txBody>
      </p:sp>
    </p:spTree>
    <p:extLst>
      <p:ext uri="{BB962C8B-B14F-4D97-AF65-F5344CB8AC3E}">
        <p14:creationId xmlns:p14="http://schemas.microsoft.com/office/powerpoint/2010/main" val="3891173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7</a:t>
            </a:fld>
            <a:endParaRPr lang="nl-BE"/>
          </a:p>
        </p:txBody>
      </p:sp>
    </p:spTree>
    <p:extLst>
      <p:ext uri="{BB962C8B-B14F-4D97-AF65-F5344CB8AC3E}">
        <p14:creationId xmlns:p14="http://schemas.microsoft.com/office/powerpoint/2010/main" val="1040258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8</a:t>
            </a:fld>
            <a:endParaRPr lang="nl-BE"/>
          </a:p>
        </p:txBody>
      </p:sp>
    </p:spTree>
    <p:extLst>
      <p:ext uri="{BB962C8B-B14F-4D97-AF65-F5344CB8AC3E}">
        <p14:creationId xmlns:p14="http://schemas.microsoft.com/office/powerpoint/2010/main" val="4166511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9</a:t>
            </a:fld>
            <a:endParaRPr lang="nl-BE"/>
          </a:p>
        </p:txBody>
      </p:sp>
    </p:spTree>
    <p:extLst>
      <p:ext uri="{BB962C8B-B14F-4D97-AF65-F5344CB8AC3E}">
        <p14:creationId xmlns:p14="http://schemas.microsoft.com/office/powerpoint/2010/main" val="2326211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A18E2-357D-47C1-A2FD-C0DC73837A7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53123958-7FDD-43C8-A3BE-FC0D2CDE4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D240CB72-45D5-4E8B-9D64-8014AC4652CB}"/>
              </a:ext>
            </a:extLst>
          </p:cNvPr>
          <p:cNvSpPr>
            <a:spLocks noGrp="1"/>
          </p:cNvSpPr>
          <p:nvPr>
            <p:ph type="dt" sz="half" idx="10"/>
          </p:nvPr>
        </p:nvSpPr>
        <p:spPr/>
        <p:txBody>
          <a:bodyPr/>
          <a:lstStyle/>
          <a:p>
            <a:fld id="{681B7CA1-EC21-435A-869A-B9D8D74CBBC2}" type="datetimeFigureOut">
              <a:rPr lang="nl-BE" smtClean="0"/>
              <a:t>5/09/2023</a:t>
            </a:fld>
            <a:endParaRPr lang="nl-BE"/>
          </a:p>
        </p:txBody>
      </p:sp>
      <p:sp>
        <p:nvSpPr>
          <p:cNvPr id="5" name="Tijdelijke aanduiding voor voettekst 4">
            <a:extLst>
              <a:ext uri="{FF2B5EF4-FFF2-40B4-BE49-F238E27FC236}">
                <a16:creationId xmlns:a16="http://schemas.microsoft.com/office/drawing/2014/main" id="{0A7E6A61-A658-4A93-BA78-949BEFEC2CE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0F60D17-869F-47D9-B7E4-48A3304DF2B1}"/>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1292919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FE775-ED2F-49FA-A6B7-4F25D15774C7}"/>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95EC6FB-8156-4650-836E-DE466327A334}"/>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A19308B-8D94-4AFF-A739-6996522F0939}"/>
              </a:ext>
            </a:extLst>
          </p:cNvPr>
          <p:cNvSpPr>
            <a:spLocks noGrp="1"/>
          </p:cNvSpPr>
          <p:nvPr>
            <p:ph type="dt" sz="half" idx="10"/>
          </p:nvPr>
        </p:nvSpPr>
        <p:spPr/>
        <p:txBody>
          <a:bodyPr/>
          <a:lstStyle/>
          <a:p>
            <a:fld id="{681B7CA1-EC21-435A-869A-B9D8D74CBBC2}" type="datetimeFigureOut">
              <a:rPr lang="nl-BE" smtClean="0"/>
              <a:t>5/09/2023</a:t>
            </a:fld>
            <a:endParaRPr lang="nl-BE"/>
          </a:p>
        </p:txBody>
      </p:sp>
      <p:sp>
        <p:nvSpPr>
          <p:cNvPr id="5" name="Tijdelijke aanduiding voor voettekst 4">
            <a:extLst>
              <a:ext uri="{FF2B5EF4-FFF2-40B4-BE49-F238E27FC236}">
                <a16:creationId xmlns:a16="http://schemas.microsoft.com/office/drawing/2014/main" id="{80EB15FA-4812-4579-8666-1533FE8A950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9307A2C-411F-4EF3-AA44-CEE66FBE319D}"/>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299161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647082-CA00-43B8-904D-6E0097E11C27}"/>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B6244F28-8CCD-4AD6-B6BD-E00F550F6619}"/>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AC91A32-7679-40CF-AC67-5BE8C1B66192}"/>
              </a:ext>
            </a:extLst>
          </p:cNvPr>
          <p:cNvSpPr>
            <a:spLocks noGrp="1"/>
          </p:cNvSpPr>
          <p:nvPr>
            <p:ph type="dt" sz="half" idx="10"/>
          </p:nvPr>
        </p:nvSpPr>
        <p:spPr/>
        <p:txBody>
          <a:bodyPr/>
          <a:lstStyle/>
          <a:p>
            <a:fld id="{681B7CA1-EC21-435A-869A-B9D8D74CBBC2}" type="datetimeFigureOut">
              <a:rPr lang="nl-BE" smtClean="0"/>
              <a:t>5/09/2023</a:t>
            </a:fld>
            <a:endParaRPr lang="nl-BE"/>
          </a:p>
        </p:txBody>
      </p:sp>
      <p:sp>
        <p:nvSpPr>
          <p:cNvPr id="5" name="Tijdelijke aanduiding voor voettekst 4">
            <a:extLst>
              <a:ext uri="{FF2B5EF4-FFF2-40B4-BE49-F238E27FC236}">
                <a16:creationId xmlns:a16="http://schemas.microsoft.com/office/drawing/2014/main" id="{7229AF41-7E6B-4CF0-87C2-84B33789B3A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A2D3E14-554E-45C9-8DDD-EABA427BDA86}"/>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409480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B7C6D-04D4-4B99-A1F5-6F0AD45406A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58327C9-902A-499E-A42F-F0E31D16C186}"/>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7CE8C51-A938-4D21-8131-21194D1024DC}"/>
              </a:ext>
            </a:extLst>
          </p:cNvPr>
          <p:cNvSpPr>
            <a:spLocks noGrp="1"/>
          </p:cNvSpPr>
          <p:nvPr>
            <p:ph type="dt" sz="half" idx="10"/>
          </p:nvPr>
        </p:nvSpPr>
        <p:spPr/>
        <p:txBody>
          <a:bodyPr/>
          <a:lstStyle/>
          <a:p>
            <a:fld id="{681B7CA1-EC21-435A-869A-B9D8D74CBBC2}" type="datetimeFigureOut">
              <a:rPr lang="nl-BE" smtClean="0"/>
              <a:t>5/09/2023</a:t>
            </a:fld>
            <a:endParaRPr lang="nl-BE"/>
          </a:p>
        </p:txBody>
      </p:sp>
      <p:sp>
        <p:nvSpPr>
          <p:cNvPr id="5" name="Tijdelijke aanduiding voor voettekst 4">
            <a:extLst>
              <a:ext uri="{FF2B5EF4-FFF2-40B4-BE49-F238E27FC236}">
                <a16:creationId xmlns:a16="http://schemas.microsoft.com/office/drawing/2014/main" id="{11D3F8A3-4CF7-493E-8E37-3A9C58C36E2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5C3A5EE-0D6E-431B-8766-E69FF03FE795}"/>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242462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1C1C2-BB45-4D75-91E2-780EE5AE9C6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38C4B8D-CC30-480C-B2BD-E12CB97A83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0F6F32F4-7304-4369-9B08-E753E9C1B06F}"/>
              </a:ext>
            </a:extLst>
          </p:cNvPr>
          <p:cNvSpPr>
            <a:spLocks noGrp="1"/>
          </p:cNvSpPr>
          <p:nvPr>
            <p:ph type="dt" sz="half" idx="10"/>
          </p:nvPr>
        </p:nvSpPr>
        <p:spPr/>
        <p:txBody>
          <a:bodyPr/>
          <a:lstStyle/>
          <a:p>
            <a:fld id="{681B7CA1-EC21-435A-869A-B9D8D74CBBC2}" type="datetimeFigureOut">
              <a:rPr lang="nl-BE" smtClean="0"/>
              <a:t>5/09/2023</a:t>
            </a:fld>
            <a:endParaRPr lang="nl-BE"/>
          </a:p>
        </p:txBody>
      </p:sp>
      <p:sp>
        <p:nvSpPr>
          <p:cNvPr id="5" name="Tijdelijke aanduiding voor voettekst 4">
            <a:extLst>
              <a:ext uri="{FF2B5EF4-FFF2-40B4-BE49-F238E27FC236}">
                <a16:creationId xmlns:a16="http://schemas.microsoft.com/office/drawing/2014/main" id="{7008AC69-9D88-4115-9FAE-7607AB5F16D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6D7694A-286C-4BA1-B115-41AF421AC4A5}"/>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81430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FF440-6A98-474A-8AA9-1B833C7FE99D}"/>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512E940-2DC7-4105-9CFB-411664E86CF6}"/>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6D181952-D716-400E-83E7-8E99A834173B}"/>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D455B52E-35A4-49AD-8DE7-915BE928C47C}"/>
              </a:ext>
            </a:extLst>
          </p:cNvPr>
          <p:cNvSpPr>
            <a:spLocks noGrp="1"/>
          </p:cNvSpPr>
          <p:nvPr>
            <p:ph type="dt" sz="half" idx="10"/>
          </p:nvPr>
        </p:nvSpPr>
        <p:spPr/>
        <p:txBody>
          <a:bodyPr/>
          <a:lstStyle/>
          <a:p>
            <a:fld id="{681B7CA1-EC21-435A-869A-B9D8D74CBBC2}" type="datetimeFigureOut">
              <a:rPr lang="nl-BE" smtClean="0"/>
              <a:t>5/09/2023</a:t>
            </a:fld>
            <a:endParaRPr lang="nl-BE"/>
          </a:p>
        </p:txBody>
      </p:sp>
      <p:sp>
        <p:nvSpPr>
          <p:cNvPr id="6" name="Tijdelijke aanduiding voor voettekst 5">
            <a:extLst>
              <a:ext uri="{FF2B5EF4-FFF2-40B4-BE49-F238E27FC236}">
                <a16:creationId xmlns:a16="http://schemas.microsoft.com/office/drawing/2014/main" id="{9339952B-09E9-4016-9DD4-61800E5D688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76D6A97-F73A-4951-BB58-E26D1C4B69B9}"/>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3682385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26CB9-8F57-4BA6-A8A8-26DD4FFAB82B}"/>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E80FDC7-21CF-455B-81A8-E0D72D5CDA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7F2AAAEA-ABD8-42D8-9309-A91875426AC4}"/>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2617C636-1AB3-4578-B38C-D01ADD67A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11637D02-451F-4AC5-88DE-73E9680E0366}"/>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2FCABB2F-17F5-4662-8532-97CC68D527E8}"/>
              </a:ext>
            </a:extLst>
          </p:cNvPr>
          <p:cNvSpPr>
            <a:spLocks noGrp="1"/>
          </p:cNvSpPr>
          <p:nvPr>
            <p:ph type="dt" sz="half" idx="10"/>
          </p:nvPr>
        </p:nvSpPr>
        <p:spPr/>
        <p:txBody>
          <a:bodyPr/>
          <a:lstStyle/>
          <a:p>
            <a:fld id="{681B7CA1-EC21-435A-869A-B9D8D74CBBC2}" type="datetimeFigureOut">
              <a:rPr lang="nl-BE" smtClean="0"/>
              <a:t>5/09/2023</a:t>
            </a:fld>
            <a:endParaRPr lang="nl-BE"/>
          </a:p>
        </p:txBody>
      </p:sp>
      <p:sp>
        <p:nvSpPr>
          <p:cNvPr id="8" name="Tijdelijke aanduiding voor voettekst 7">
            <a:extLst>
              <a:ext uri="{FF2B5EF4-FFF2-40B4-BE49-F238E27FC236}">
                <a16:creationId xmlns:a16="http://schemas.microsoft.com/office/drawing/2014/main" id="{891842E8-F942-40D6-A48D-76C01EEE7D1D}"/>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83CB6E13-2845-4D55-A109-115B7A1C2311}"/>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145285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F42377-56DB-4DA4-9E25-9C4B681E613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E7BB8BB4-1987-464C-BA92-CFD3A5AE3E19}"/>
              </a:ext>
            </a:extLst>
          </p:cNvPr>
          <p:cNvSpPr>
            <a:spLocks noGrp="1"/>
          </p:cNvSpPr>
          <p:nvPr>
            <p:ph type="dt" sz="half" idx="10"/>
          </p:nvPr>
        </p:nvSpPr>
        <p:spPr/>
        <p:txBody>
          <a:bodyPr/>
          <a:lstStyle/>
          <a:p>
            <a:fld id="{681B7CA1-EC21-435A-869A-B9D8D74CBBC2}" type="datetimeFigureOut">
              <a:rPr lang="nl-BE" smtClean="0"/>
              <a:t>5/09/2023</a:t>
            </a:fld>
            <a:endParaRPr lang="nl-BE"/>
          </a:p>
        </p:txBody>
      </p:sp>
      <p:sp>
        <p:nvSpPr>
          <p:cNvPr id="4" name="Tijdelijke aanduiding voor voettekst 3">
            <a:extLst>
              <a:ext uri="{FF2B5EF4-FFF2-40B4-BE49-F238E27FC236}">
                <a16:creationId xmlns:a16="http://schemas.microsoft.com/office/drawing/2014/main" id="{37865645-3699-4E24-B712-CE109CC59E74}"/>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BC90F2D9-C336-4E55-8381-B76A7150695F}"/>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21998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CE1971D-B016-4E67-A365-EE5BC993D561}"/>
              </a:ext>
            </a:extLst>
          </p:cNvPr>
          <p:cNvSpPr>
            <a:spLocks noGrp="1"/>
          </p:cNvSpPr>
          <p:nvPr>
            <p:ph type="dt" sz="half" idx="10"/>
          </p:nvPr>
        </p:nvSpPr>
        <p:spPr/>
        <p:txBody>
          <a:bodyPr/>
          <a:lstStyle/>
          <a:p>
            <a:fld id="{681B7CA1-EC21-435A-869A-B9D8D74CBBC2}" type="datetimeFigureOut">
              <a:rPr lang="nl-BE" smtClean="0"/>
              <a:t>5/09/2023</a:t>
            </a:fld>
            <a:endParaRPr lang="nl-BE"/>
          </a:p>
        </p:txBody>
      </p:sp>
      <p:sp>
        <p:nvSpPr>
          <p:cNvPr id="3" name="Tijdelijke aanduiding voor voettekst 2">
            <a:extLst>
              <a:ext uri="{FF2B5EF4-FFF2-40B4-BE49-F238E27FC236}">
                <a16:creationId xmlns:a16="http://schemas.microsoft.com/office/drawing/2014/main" id="{5B3C6C8D-9556-46B0-A98A-948EEA1E473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5A9A1B22-9A0D-4098-92B4-1162717ADBF2}"/>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20714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323E8-EFAF-4C82-999F-C2C530BB975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D9F3F18-EDE0-4414-A716-EA40101B18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DD618520-ED58-4B7B-8FAC-2AA7CCCDF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0BBA86D6-C314-48FE-8652-64C9E0FC9A9F}"/>
              </a:ext>
            </a:extLst>
          </p:cNvPr>
          <p:cNvSpPr>
            <a:spLocks noGrp="1"/>
          </p:cNvSpPr>
          <p:nvPr>
            <p:ph type="dt" sz="half" idx="10"/>
          </p:nvPr>
        </p:nvSpPr>
        <p:spPr/>
        <p:txBody>
          <a:bodyPr/>
          <a:lstStyle/>
          <a:p>
            <a:fld id="{681B7CA1-EC21-435A-869A-B9D8D74CBBC2}" type="datetimeFigureOut">
              <a:rPr lang="nl-BE" smtClean="0"/>
              <a:t>5/09/2023</a:t>
            </a:fld>
            <a:endParaRPr lang="nl-BE"/>
          </a:p>
        </p:txBody>
      </p:sp>
      <p:sp>
        <p:nvSpPr>
          <p:cNvPr id="6" name="Tijdelijke aanduiding voor voettekst 5">
            <a:extLst>
              <a:ext uri="{FF2B5EF4-FFF2-40B4-BE49-F238E27FC236}">
                <a16:creationId xmlns:a16="http://schemas.microsoft.com/office/drawing/2014/main" id="{16A8567B-1C64-4B31-8E45-9034B6CDB05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19FC0B4-B521-41C4-97B2-1D562E804AF4}"/>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180442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EAE8C-4683-4BF7-9A76-B239E600ADD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4E36A39-299E-4DAA-B98D-FC55AB06DD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D0D3467E-D4A6-4DB1-8029-4FECFC489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CA8C671E-7ED9-45F8-8096-E28684630C2C}"/>
              </a:ext>
            </a:extLst>
          </p:cNvPr>
          <p:cNvSpPr>
            <a:spLocks noGrp="1"/>
          </p:cNvSpPr>
          <p:nvPr>
            <p:ph type="dt" sz="half" idx="10"/>
          </p:nvPr>
        </p:nvSpPr>
        <p:spPr/>
        <p:txBody>
          <a:bodyPr/>
          <a:lstStyle/>
          <a:p>
            <a:fld id="{681B7CA1-EC21-435A-869A-B9D8D74CBBC2}" type="datetimeFigureOut">
              <a:rPr lang="nl-BE" smtClean="0"/>
              <a:t>5/09/2023</a:t>
            </a:fld>
            <a:endParaRPr lang="nl-BE"/>
          </a:p>
        </p:txBody>
      </p:sp>
      <p:sp>
        <p:nvSpPr>
          <p:cNvPr id="6" name="Tijdelijke aanduiding voor voettekst 5">
            <a:extLst>
              <a:ext uri="{FF2B5EF4-FFF2-40B4-BE49-F238E27FC236}">
                <a16:creationId xmlns:a16="http://schemas.microsoft.com/office/drawing/2014/main" id="{520A1FDB-8358-44FF-9170-A11DA0E365A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B926540-B598-4A35-BC5C-150742A15EA4}"/>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1608669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F940DA5-B4E8-41C6-A564-53FCAFECF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AC2389F-0B1B-449A-BB5D-E434848FE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A4BAE34-890C-40F5-A392-FC2ADAC44F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B7CA1-EC21-435A-869A-B9D8D74CBBC2}" type="datetimeFigureOut">
              <a:rPr lang="nl-BE" smtClean="0"/>
              <a:t>5/09/2023</a:t>
            </a:fld>
            <a:endParaRPr lang="nl-BE"/>
          </a:p>
        </p:txBody>
      </p:sp>
      <p:sp>
        <p:nvSpPr>
          <p:cNvPr id="5" name="Tijdelijke aanduiding voor voettekst 4">
            <a:extLst>
              <a:ext uri="{FF2B5EF4-FFF2-40B4-BE49-F238E27FC236}">
                <a16:creationId xmlns:a16="http://schemas.microsoft.com/office/drawing/2014/main" id="{7848E106-91EB-419B-AB00-15C4AEF9F3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107D7AF1-CF87-4E7F-8014-CBE315119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84FF7-A4E8-48D8-8589-C0A983EAC027}" type="slidenum">
              <a:rPr lang="nl-BE" smtClean="0"/>
              <a:t>‹nr.›</a:t>
            </a:fld>
            <a:endParaRPr lang="nl-BE"/>
          </a:p>
        </p:txBody>
      </p:sp>
    </p:spTree>
    <p:extLst>
      <p:ext uri="{BB962C8B-B14F-4D97-AF65-F5344CB8AC3E}">
        <p14:creationId xmlns:p14="http://schemas.microsoft.com/office/powerpoint/2010/main" val="4263049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6000" b="-6000"/>
          </a:stretch>
        </a:blipFill>
        <a:effectLst/>
      </p:bgPr>
    </p:bg>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2CECB5A4-E78E-42BE-81F7-1AC310302E67}"/>
              </a:ext>
            </a:extLst>
          </p:cNvPr>
          <p:cNvSpPr txBox="1"/>
          <p:nvPr/>
        </p:nvSpPr>
        <p:spPr>
          <a:xfrm>
            <a:off x="4531484" y="172196"/>
            <a:ext cx="7660516" cy="1261884"/>
          </a:xfrm>
          <a:prstGeom prst="rect">
            <a:avLst/>
          </a:prstGeom>
          <a:noFill/>
        </p:spPr>
        <p:txBody>
          <a:bodyPr wrap="square" rtlCol="0">
            <a:spAutoFit/>
          </a:bodyPr>
          <a:lstStyle/>
          <a:p>
            <a:pPr algn="ctr"/>
            <a:r>
              <a:rPr lang="nl-BE" sz="4000" b="1" dirty="0">
                <a:solidFill>
                  <a:srgbClr val="002060"/>
                </a:solidFill>
              </a:rPr>
              <a:t>Evangelische</a:t>
            </a:r>
            <a:r>
              <a:rPr lang="nl-BE" sz="3600" b="1" dirty="0">
                <a:solidFill>
                  <a:srgbClr val="002060"/>
                </a:solidFill>
              </a:rPr>
              <a:t> Kerk Koekelare</a:t>
            </a:r>
          </a:p>
          <a:p>
            <a:pPr algn="ctr"/>
            <a:r>
              <a:rPr lang="nl-BE" sz="3600" b="1" dirty="0">
                <a:solidFill>
                  <a:srgbClr val="002060"/>
                </a:solidFill>
              </a:rPr>
              <a:t>Prediking zondag 10 september 2023</a:t>
            </a:r>
          </a:p>
        </p:txBody>
      </p:sp>
      <p:sp>
        <p:nvSpPr>
          <p:cNvPr id="3" name="Tekstvak 2">
            <a:extLst>
              <a:ext uri="{FF2B5EF4-FFF2-40B4-BE49-F238E27FC236}">
                <a16:creationId xmlns:a16="http://schemas.microsoft.com/office/drawing/2014/main" id="{C347A019-4F4D-4E8F-BE54-D58A4735C6A0}"/>
              </a:ext>
            </a:extLst>
          </p:cNvPr>
          <p:cNvSpPr txBox="1"/>
          <p:nvPr/>
        </p:nvSpPr>
        <p:spPr>
          <a:xfrm>
            <a:off x="302509" y="4267514"/>
            <a:ext cx="11264979" cy="769441"/>
          </a:xfrm>
          <a:prstGeom prst="rect">
            <a:avLst/>
          </a:prstGeom>
          <a:noFill/>
        </p:spPr>
        <p:txBody>
          <a:bodyPr wrap="square" rtlCol="0">
            <a:spAutoFit/>
          </a:bodyPr>
          <a:lstStyle/>
          <a:p>
            <a:pPr algn="ctr"/>
            <a:r>
              <a:rPr lang="nl-NL" sz="4400" b="1" dirty="0">
                <a:solidFill>
                  <a:srgbClr val="7030A0"/>
                </a:solidFill>
              </a:rPr>
              <a:t>Babel, de tegenhanger van Jeruzalem</a:t>
            </a:r>
          </a:p>
        </p:txBody>
      </p:sp>
    </p:spTree>
    <p:extLst>
      <p:ext uri="{BB962C8B-B14F-4D97-AF65-F5344CB8AC3E}">
        <p14:creationId xmlns:p14="http://schemas.microsoft.com/office/powerpoint/2010/main" val="1021437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501411" y="151179"/>
            <a:ext cx="10969172" cy="892552"/>
          </a:xfrm>
          <a:prstGeom prst="rect">
            <a:avLst/>
          </a:prstGeom>
          <a:solidFill>
            <a:schemeClr val="bg1">
              <a:alpha val="95000"/>
            </a:schemeClr>
          </a:solidFill>
        </p:spPr>
        <p:txBody>
          <a:bodyPr wrap="square" rtlCol="0">
            <a:spAutoFit/>
          </a:bodyPr>
          <a:lstStyle/>
          <a:p>
            <a:pPr algn="ctr"/>
            <a:r>
              <a:rPr lang="nl-BE" sz="3200" b="1" dirty="0">
                <a:solidFill>
                  <a:srgbClr val="C00000"/>
                </a:solidFill>
              </a:rPr>
              <a:t>Geweld, zinloos geweld en wetteloosheid nemen toe</a:t>
            </a:r>
            <a:endParaRPr lang="nl-NL" dirty="0">
              <a:solidFill>
                <a:srgbClr val="000000"/>
              </a:solidFill>
            </a:endParaRPr>
          </a:p>
          <a:p>
            <a:pPr marL="285750" indent="-285750" algn="just">
              <a:buFont typeface="Arial" panose="020B0604020202020204" pitchFamily="34" charset="0"/>
              <a:buChar char="•"/>
            </a:pPr>
            <a:r>
              <a:rPr lang="nl-NL" sz="2000" dirty="0">
                <a:solidFill>
                  <a:srgbClr val="000000"/>
                </a:solidFill>
              </a:rPr>
              <a:t>In de eindtijd zullen geweld, zinloos geweld en wetteloosheid sterk toenemen.</a:t>
            </a:r>
          </a:p>
        </p:txBody>
      </p:sp>
      <p:pic>
        <p:nvPicPr>
          <p:cNvPr id="2" name="Afbeelding 1">
            <a:extLst>
              <a:ext uri="{FF2B5EF4-FFF2-40B4-BE49-F238E27FC236}">
                <a16:creationId xmlns:a16="http://schemas.microsoft.com/office/drawing/2014/main" id="{3E7D1B4A-3D1A-298E-7ED0-AC46BFED45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234" y="1210660"/>
            <a:ext cx="5565907" cy="5461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Afbeelding 3">
            <a:extLst>
              <a:ext uri="{FF2B5EF4-FFF2-40B4-BE49-F238E27FC236}">
                <a16:creationId xmlns:a16="http://schemas.microsoft.com/office/drawing/2014/main" id="{43382B1E-A9DE-10F2-E449-B0D6890A74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74432" y="1210660"/>
            <a:ext cx="3997748" cy="5531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491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501411" y="151179"/>
            <a:ext cx="10969172" cy="892552"/>
          </a:xfrm>
          <a:prstGeom prst="rect">
            <a:avLst/>
          </a:prstGeom>
          <a:solidFill>
            <a:schemeClr val="bg1">
              <a:alpha val="95000"/>
            </a:schemeClr>
          </a:solidFill>
        </p:spPr>
        <p:txBody>
          <a:bodyPr wrap="square" rtlCol="0">
            <a:spAutoFit/>
          </a:bodyPr>
          <a:lstStyle/>
          <a:p>
            <a:pPr algn="ctr"/>
            <a:r>
              <a:rPr lang="nl-BE" sz="3200" b="1" dirty="0">
                <a:solidFill>
                  <a:srgbClr val="C00000"/>
                </a:solidFill>
              </a:rPr>
              <a:t>Geweld, zinloos geweld en wetteloosheid nemen toe</a:t>
            </a:r>
            <a:endParaRPr lang="nl-NL" dirty="0">
              <a:solidFill>
                <a:srgbClr val="000000"/>
              </a:solidFill>
            </a:endParaRPr>
          </a:p>
          <a:p>
            <a:pPr marL="285750" indent="-285750" algn="just">
              <a:buFont typeface="Arial" panose="020B0604020202020204" pitchFamily="34" charset="0"/>
              <a:buChar char="•"/>
            </a:pPr>
            <a:r>
              <a:rPr lang="nl-NL" sz="2000" dirty="0">
                <a:solidFill>
                  <a:srgbClr val="000000"/>
                </a:solidFill>
              </a:rPr>
              <a:t>In de eindtijd zullen geweld, zinloos geweld en wetteloosheid sterk toenemen.</a:t>
            </a:r>
          </a:p>
        </p:txBody>
      </p:sp>
      <p:pic>
        <p:nvPicPr>
          <p:cNvPr id="2" name="Afbeelding 1">
            <a:extLst>
              <a:ext uri="{FF2B5EF4-FFF2-40B4-BE49-F238E27FC236}">
                <a16:creationId xmlns:a16="http://schemas.microsoft.com/office/drawing/2014/main" id="{3E7D1B4A-3D1A-298E-7ED0-AC46BFED45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530" y="1178935"/>
            <a:ext cx="4626866" cy="5585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Afbeelding 3">
            <a:extLst>
              <a:ext uri="{FF2B5EF4-FFF2-40B4-BE49-F238E27FC236}">
                <a16:creationId xmlns:a16="http://schemas.microsoft.com/office/drawing/2014/main" id="{43382B1E-A9DE-10F2-E449-B0D6890A74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76614" y="1307233"/>
            <a:ext cx="6182382" cy="5017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3357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501411" y="151179"/>
            <a:ext cx="10969172" cy="892552"/>
          </a:xfrm>
          <a:prstGeom prst="rect">
            <a:avLst/>
          </a:prstGeom>
          <a:solidFill>
            <a:schemeClr val="bg1">
              <a:alpha val="95000"/>
            </a:schemeClr>
          </a:solidFill>
        </p:spPr>
        <p:txBody>
          <a:bodyPr wrap="square" rtlCol="0">
            <a:spAutoFit/>
          </a:bodyPr>
          <a:lstStyle/>
          <a:p>
            <a:pPr algn="ctr"/>
            <a:r>
              <a:rPr lang="nl-BE" sz="3200" b="1" dirty="0">
                <a:solidFill>
                  <a:srgbClr val="C00000"/>
                </a:solidFill>
              </a:rPr>
              <a:t>De antichrist zal zitten in de tempel van God</a:t>
            </a:r>
            <a:endParaRPr lang="nl-NL" dirty="0">
              <a:solidFill>
                <a:srgbClr val="000000"/>
              </a:solidFill>
            </a:endParaRPr>
          </a:p>
          <a:p>
            <a:pPr marL="285750" indent="-285750" algn="just">
              <a:buFont typeface="Arial" panose="020B0604020202020204" pitchFamily="34" charset="0"/>
              <a:buChar char="•"/>
            </a:pPr>
            <a:r>
              <a:rPr lang="nl-NL" sz="2000" dirty="0">
                <a:solidFill>
                  <a:srgbClr val="000000"/>
                </a:solidFill>
              </a:rPr>
              <a:t>In de eindtijd zullen geweld, zinloos geweld en wetteloosheid sterk toenemen.</a:t>
            </a:r>
          </a:p>
        </p:txBody>
      </p:sp>
      <p:pic>
        <p:nvPicPr>
          <p:cNvPr id="2" name="Afbeelding 1">
            <a:extLst>
              <a:ext uri="{FF2B5EF4-FFF2-40B4-BE49-F238E27FC236}">
                <a16:creationId xmlns:a16="http://schemas.microsoft.com/office/drawing/2014/main" id="{3E7D1B4A-3D1A-298E-7ED0-AC46BFED45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854" y="1202733"/>
            <a:ext cx="5562143" cy="1837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Afbeelding 3">
            <a:extLst>
              <a:ext uri="{FF2B5EF4-FFF2-40B4-BE49-F238E27FC236}">
                <a16:creationId xmlns:a16="http://schemas.microsoft.com/office/drawing/2014/main" id="{43382B1E-A9DE-10F2-E449-B0D6890A74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06005" y="1202733"/>
            <a:ext cx="5213684" cy="5554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fbeelding 4">
            <a:extLst>
              <a:ext uri="{FF2B5EF4-FFF2-40B4-BE49-F238E27FC236}">
                <a16:creationId xmlns:a16="http://schemas.microsoft.com/office/drawing/2014/main" id="{13BF5E4D-D7D9-2360-53B1-95ED00BA5D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05450" y="3199125"/>
            <a:ext cx="3573849" cy="3578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5876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659540" y="258901"/>
            <a:ext cx="10969172" cy="6340197"/>
          </a:xfrm>
          <a:prstGeom prst="rect">
            <a:avLst/>
          </a:prstGeom>
          <a:solidFill>
            <a:schemeClr val="bg1">
              <a:alpha val="95000"/>
            </a:schemeClr>
          </a:solidFill>
        </p:spPr>
        <p:txBody>
          <a:bodyPr wrap="square" rtlCol="0">
            <a:spAutoFit/>
          </a:bodyPr>
          <a:lstStyle/>
          <a:p>
            <a:pPr algn="ctr"/>
            <a:r>
              <a:rPr lang="nl-BE" sz="3200" b="1" dirty="0">
                <a:solidFill>
                  <a:srgbClr val="C00000"/>
                </a:solidFill>
              </a:rPr>
              <a:t>Babel, de tegenhanger van Jeruzalem</a:t>
            </a:r>
          </a:p>
          <a:p>
            <a:pPr algn="just"/>
            <a:endParaRPr lang="nl-NL" dirty="0">
              <a:solidFill>
                <a:srgbClr val="000000"/>
              </a:solidFill>
            </a:endParaRPr>
          </a:p>
          <a:p>
            <a:pPr marL="285750" indent="-285750" algn="just">
              <a:buFont typeface="Arial" panose="020B0604020202020204" pitchFamily="34" charset="0"/>
              <a:buChar char="•"/>
            </a:pPr>
            <a:r>
              <a:rPr lang="nl-NL" sz="2400" b="1" dirty="0">
                <a:solidFill>
                  <a:srgbClr val="000000"/>
                </a:solidFill>
              </a:rPr>
              <a:t>Jeruzalem </a:t>
            </a:r>
            <a:r>
              <a:rPr lang="nl-NL" sz="2400" dirty="0">
                <a:solidFill>
                  <a:srgbClr val="000000"/>
                </a:solidFill>
              </a:rPr>
              <a:t>is de stad van </a:t>
            </a:r>
            <a:r>
              <a:rPr lang="nl-NL" sz="2400" b="1" dirty="0">
                <a:solidFill>
                  <a:srgbClr val="000000"/>
                </a:solidFill>
              </a:rPr>
              <a:t>de grote Koning</a:t>
            </a:r>
          </a:p>
          <a:p>
            <a:pPr marL="457200" indent="-457200" algn="just">
              <a:buFont typeface="Arial" panose="020B0604020202020204" pitchFamily="34" charset="0"/>
              <a:buChar char="•"/>
            </a:pPr>
            <a:r>
              <a:rPr lang="nl-BE" sz="2400" b="1" i="1" dirty="0">
                <a:solidFill>
                  <a:srgbClr val="0070C0"/>
                </a:solidFill>
              </a:rPr>
              <a:t>Psalm 48:3 [HSV] </a:t>
            </a:r>
          </a:p>
          <a:p>
            <a:pPr algn="just"/>
            <a:r>
              <a:rPr lang="nl-BE" sz="2400" i="1" dirty="0">
                <a:solidFill>
                  <a:srgbClr val="0070C0"/>
                </a:solidFill>
              </a:rPr>
              <a:t>[3] Mooi van ligging, een vreugde voor heel de aarde, is de berg Sion aan de noordzijde, </a:t>
            </a:r>
            <a:r>
              <a:rPr lang="nl-BE" sz="2400" b="1" i="1" dirty="0">
                <a:solidFill>
                  <a:srgbClr val="0070C0"/>
                </a:solidFill>
              </a:rPr>
              <a:t>de stad van de grote Koning</a:t>
            </a:r>
            <a:r>
              <a:rPr lang="nl-BE" sz="2400" i="1" dirty="0">
                <a:solidFill>
                  <a:srgbClr val="0070C0"/>
                </a:solidFill>
              </a:rPr>
              <a:t>!</a:t>
            </a:r>
          </a:p>
          <a:p>
            <a:pPr marL="457200" indent="-457200" algn="just">
              <a:buFont typeface="Arial" panose="020B0604020202020204" pitchFamily="34" charset="0"/>
              <a:buChar char="•"/>
            </a:pPr>
            <a:r>
              <a:rPr lang="nl-BE" sz="2400" b="1" i="1" dirty="0">
                <a:solidFill>
                  <a:srgbClr val="0070C0"/>
                </a:solidFill>
              </a:rPr>
              <a:t>Mattheüs 5:35 [HSV] </a:t>
            </a:r>
          </a:p>
          <a:p>
            <a:pPr algn="just"/>
            <a:r>
              <a:rPr lang="nl-BE" sz="2400" i="1" dirty="0">
                <a:solidFill>
                  <a:srgbClr val="0070C0"/>
                </a:solidFill>
              </a:rPr>
              <a:t>[35] niet bij de aarde, want dat is de voetbank van Zijn voeten; en ook niet bij Jeruzalem, want dat is </a:t>
            </a:r>
            <a:r>
              <a:rPr lang="nl-BE" sz="2400" b="1" i="1" dirty="0">
                <a:solidFill>
                  <a:srgbClr val="0070C0"/>
                </a:solidFill>
              </a:rPr>
              <a:t>de stad van de grote Koning</a:t>
            </a:r>
            <a:r>
              <a:rPr lang="nl-BE" sz="2400" i="1" dirty="0">
                <a:solidFill>
                  <a:srgbClr val="0070C0"/>
                </a:solidFill>
              </a:rPr>
              <a:t>.</a:t>
            </a:r>
          </a:p>
          <a:p>
            <a:pPr algn="just"/>
            <a:endParaRPr lang="nl-BE" sz="2400" i="1" dirty="0">
              <a:solidFill>
                <a:srgbClr val="0070C0"/>
              </a:solidFill>
            </a:endParaRPr>
          </a:p>
          <a:p>
            <a:pPr marL="285750" indent="-285750" algn="just">
              <a:buFont typeface="Arial" panose="020B0604020202020204" pitchFamily="34" charset="0"/>
              <a:buChar char="•"/>
            </a:pPr>
            <a:r>
              <a:rPr lang="nl-NL" sz="2400" b="1" dirty="0">
                <a:solidFill>
                  <a:srgbClr val="000000"/>
                </a:solidFill>
              </a:rPr>
              <a:t>Babel </a:t>
            </a:r>
            <a:r>
              <a:rPr lang="nl-NL" sz="2400" dirty="0">
                <a:solidFill>
                  <a:srgbClr val="000000"/>
                </a:solidFill>
              </a:rPr>
              <a:t>is de stad van </a:t>
            </a:r>
            <a:r>
              <a:rPr lang="nl-NL" sz="2400" b="1" dirty="0">
                <a:solidFill>
                  <a:srgbClr val="000000"/>
                </a:solidFill>
              </a:rPr>
              <a:t>Nimrod</a:t>
            </a:r>
            <a:endParaRPr lang="nl-NL" sz="2400"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Genesis 10:9-10 [HSV] </a:t>
            </a:r>
          </a:p>
          <a:p>
            <a:pPr algn="just"/>
            <a:r>
              <a:rPr lang="nl-BE" sz="2400" i="1" dirty="0">
                <a:solidFill>
                  <a:srgbClr val="0070C0"/>
                </a:solidFill>
              </a:rPr>
              <a:t>[9] Hij was een geweldig jager voor het aangezicht van de HEERE; daarom wordt gezegd: Als </a:t>
            </a:r>
            <a:r>
              <a:rPr lang="nl-BE" sz="2400" b="1" i="1" dirty="0">
                <a:solidFill>
                  <a:srgbClr val="0070C0"/>
                </a:solidFill>
              </a:rPr>
              <a:t>Nimrod</a:t>
            </a:r>
            <a:r>
              <a:rPr lang="nl-BE" sz="2400" i="1" dirty="0">
                <a:solidFill>
                  <a:srgbClr val="0070C0"/>
                </a:solidFill>
              </a:rPr>
              <a:t>, een geweldig jager voor het aangezicht van de HEERE.</a:t>
            </a:r>
          </a:p>
          <a:p>
            <a:pPr algn="just"/>
            <a:r>
              <a:rPr lang="nl-BE" sz="2400" i="1" dirty="0">
                <a:solidFill>
                  <a:srgbClr val="0070C0"/>
                </a:solidFill>
              </a:rPr>
              <a:t>[10] Het begin van </a:t>
            </a:r>
            <a:r>
              <a:rPr lang="nl-BE" sz="2400" b="1" i="1" dirty="0">
                <a:solidFill>
                  <a:srgbClr val="0070C0"/>
                </a:solidFill>
              </a:rPr>
              <a:t>zijn koninkrijk bestond </a:t>
            </a:r>
            <a:r>
              <a:rPr lang="nl-BE" sz="2400" i="1" dirty="0">
                <a:solidFill>
                  <a:srgbClr val="0070C0"/>
                </a:solidFill>
              </a:rPr>
              <a:t>uit </a:t>
            </a:r>
            <a:r>
              <a:rPr lang="nl-BE" sz="2400" b="1" i="1" dirty="0">
                <a:solidFill>
                  <a:srgbClr val="0070C0"/>
                </a:solidFill>
              </a:rPr>
              <a:t>Babel</a:t>
            </a:r>
            <a:r>
              <a:rPr lang="nl-BE" sz="2400" i="1" dirty="0">
                <a:solidFill>
                  <a:srgbClr val="0070C0"/>
                </a:solidFill>
              </a:rPr>
              <a:t>, </a:t>
            </a:r>
            <a:r>
              <a:rPr lang="nl-BE" sz="2400" i="1" dirty="0" err="1">
                <a:solidFill>
                  <a:srgbClr val="0070C0"/>
                </a:solidFill>
              </a:rPr>
              <a:t>Erech</a:t>
            </a:r>
            <a:r>
              <a:rPr lang="nl-BE" sz="2400" i="1" dirty="0">
                <a:solidFill>
                  <a:srgbClr val="0070C0"/>
                </a:solidFill>
              </a:rPr>
              <a:t>, </a:t>
            </a:r>
            <a:r>
              <a:rPr lang="nl-BE" sz="2400" i="1" dirty="0" err="1">
                <a:solidFill>
                  <a:srgbClr val="0070C0"/>
                </a:solidFill>
              </a:rPr>
              <a:t>Akkad</a:t>
            </a:r>
            <a:r>
              <a:rPr lang="nl-BE" sz="2400" i="1" dirty="0">
                <a:solidFill>
                  <a:srgbClr val="0070C0"/>
                </a:solidFill>
              </a:rPr>
              <a:t> en </a:t>
            </a:r>
            <a:r>
              <a:rPr lang="nl-BE" sz="2400" i="1" dirty="0" err="1">
                <a:solidFill>
                  <a:srgbClr val="0070C0"/>
                </a:solidFill>
              </a:rPr>
              <a:t>Kalne</a:t>
            </a:r>
            <a:r>
              <a:rPr lang="nl-BE" sz="2400" i="1" dirty="0">
                <a:solidFill>
                  <a:srgbClr val="0070C0"/>
                </a:solidFill>
              </a:rPr>
              <a:t> in het land </a:t>
            </a:r>
            <a:r>
              <a:rPr lang="nl-BE" sz="2400" i="1" dirty="0" err="1">
                <a:solidFill>
                  <a:srgbClr val="0070C0"/>
                </a:solidFill>
              </a:rPr>
              <a:t>Sinear</a:t>
            </a:r>
            <a:r>
              <a:rPr lang="nl-BE" sz="2400" i="1" dirty="0">
                <a:solidFill>
                  <a:srgbClr val="0070C0"/>
                </a:solidFill>
              </a:rPr>
              <a:t>.</a:t>
            </a:r>
          </a:p>
          <a:p>
            <a:pPr algn="just"/>
            <a:endParaRPr lang="nl-BE" sz="2400" i="1" dirty="0">
              <a:solidFill>
                <a:srgbClr val="0070C0"/>
              </a:solidFill>
            </a:endParaRPr>
          </a:p>
        </p:txBody>
      </p:sp>
    </p:spTree>
    <p:extLst>
      <p:ext uri="{BB962C8B-B14F-4D97-AF65-F5344CB8AC3E}">
        <p14:creationId xmlns:p14="http://schemas.microsoft.com/office/powerpoint/2010/main" val="2374114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659540" y="258901"/>
            <a:ext cx="10969172" cy="5663089"/>
          </a:xfrm>
          <a:prstGeom prst="rect">
            <a:avLst/>
          </a:prstGeom>
          <a:solidFill>
            <a:schemeClr val="bg1">
              <a:alpha val="95000"/>
            </a:schemeClr>
          </a:solidFill>
        </p:spPr>
        <p:txBody>
          <a:bodyPr wrap="square" rtlCol="0">
            <a:spAutoFit/>
          </a:bodyPr>
          <a:lstStyle/>
          <a:p>
            <a:pPr algn="ctr"/>
            <a:r>
              <a:rPr lang="nl-BE" sz="3200" b="1" dirty="0">
                <a:solidFill>
                  <a:srgbClr val="C00000"/>
                </a:solidFill>
              </a:rPr>
              <a:t>Babel, de tegenhanger van Jeruzalem</a:t>
            </a:r>
          </a:p>
          <a:p>
            <a:pPr algn="just"/>
            <a:endParaRPr lang="nl-NL" dirty="0">
              <a:solidFill>
                <a:srgbClr val="000000"/>
              </a:solidFill>
            </a:endParaRPr>
          </a:p>
          <a:p>
            <a:pPr marL="285750" indent="-285750" algn="just">
              <a:buFont typeface="Arial" panose="020B0604020202020204" pitchFamily="34" charset="0"/>
              <a:buChar char="•"/>
            </a:pPr>
            <a:r>
              <a:rPr lang="nl-NL" sz="2400" b="1" dirty="0">
                <a:solidFill>
                  <a:srgbClr val="000000"/>
                </a:solidFill>
              </a:rPr>
              <a:t>Jeruzalem </a:t>
            </a:r>
            <a:r>
              <a:rPr lang="nl-NL" sz="2400" dirty="0">
                <a:solidFill>
                  <a:srgbClr val="000000"/>
                </a:solidFill>
              </a:rPr>
              <a:t>‘als een </a:t>
            </a:r>
            <a:r>
              <a:rPr lang="nl-NL" sz="2400" b="1" dirty="0">
                <a:solidFill>
                  <a:srgbClr val="000000"/>
                </a:solidFill>
              </a:rPr>
              <a:t>bruid</a:t>
            </a:r>
            <a:r>
              <a:rPr lang="nl-NL" sz="2400" dirty="0">
                <a:solidFill>
                  <a:srgbClr val="000000"/>
                </a:solidFill>
              </a:rPr>
              <a:t>’ gereedgemaakt voor God op de nieuwe aarde</a:t>
            </a:r>
            <a:endParaRPr lang="nl-NL" sz="2400" b="1"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Openbaring 21:2 [HSV] </a:t>
            </a:r>
          </a:p>
          <a:p>
            <a:pPr algn="just"/>
            <a:r>
              <a:rPr lang="nl-BE" sz="2400" i="1" dirty="0">
                <a:solidFill>
                  <a:srgbClr val="0070C0"/>
                </a:solidFill>
              </a:rPr>
              <a:t>[2] En ik, Johannes, zag de heilige stad, het nieuwe </a:t>
            </a:r>
            <a:r>
              <a:rPr lang="nl-BE" sz="2400" b="1" i="1" dirty="0">
                <a:solidFill>
                  <a:srgbClr val="0070C0"/>
                </a:solidFill>
              </a:rPr>
              <a:t>Jeruzalem</a:t>
            </a:r>
            <a:r>
              <a:rPr lang="nl-BE" sz="2400" i="1" dirty="0">
                <a:solidFill>
                  <a:srgbClr val="0070C0"/>
                </a:solidFill>
              </a:rPr>
              <a:t>, neerdalen van God uit de hemel, gereedgemaakt </a:t>
            </a:r>
            <a:r>
              <a:rPr lang="nl-BE" sz="2400" b="1" i="1" dirty="0">
                <a:solidFill>
                  <a:srgbClr val="0070C0"/>
                </a:solidFill>
              </a:rPr>
              <a:t>als een bruid </a:t>
            </a:r>
            <a:r>
              <a:rPr lang="nl-BE" sz="2400" i="1" dirty="0">
                <a:solidFill>
                  <a:srgbClr val="0070C0"/>
                </a:solidFill>
              </a:rPr>
              <a:t>die voor haar man sierlijk gemaakt is.</a:t>
            </a:r>
          </a:p>
          <a:p>
            <a:pPr algn="just"/>
            <a:endParaRPr lang="nl-BE" sz="2400" i="1" dirty="0">
              <a:solidFill>
                <a:srgbClr val="0070C0"/>
              </a:solidFill>
            </a:endParaRPr>
          </a:p>
          <a:p>
            <a:pPr marL="285750" indent="-285750" algn="just">
              <a:buFont typeface="Arial" panose="020B0604020202020204" pitchFamily="34" charset="0"/>
              <a:buChar char="•"/>
            </a:pPr>
            <a:r>
              <a:rPr lang="nl-NL" sz="2400" b="1" dirty="0">
                <a:solidFill>
                  <a:srgbClr val="000000"/>
                </a:solidFill>
              </a:rPr>
              <a:t>Babel (Babylon) </a:t>
            </a:r>
            <a:r>
              <a:rPr lang="nl-NL" sz="2400" dirty="0">
                <a:solidFill>
                  <a:srgbClr val="000000"/>
                </a:solidFill>
              </a:rPr>
              <a:t>is de stad van ‘de grote </a:t>
            </a:r>
            <a:r>
              <a:rPr lang="nl-NL" sz="2400" b="1" dirty="0">
                <a:solidFill>
                  <a:srgbClr val="000000"/>
                </a:solidFill>
              </a:rPr>
              <a:t>hoer</a:t>
            </a:r>
            <a:r>
              <a:rPr lang="nl-NL" sz="2400" dirty="0">
                <a:solidFill>
                  <a:srgbClr val="000000"/>
                </a:solidFill>
              </a:rPr>
              <a:t>’</a:t>
            </a:r>
          </a:p>
          <a:p>
            <a:pPr marL="457200" indent="-457200" algn="just">
              <a:buFont typeface="Arial" panose="020B0604020202020204" pitchFamily="34" charset="0"/>
              <a:buChar char="•"/>
            </a:pPr>
            <a:r>
              <a:rPr lang="nl-BE" sz="2400" b="1" i="1" dirty="0">
                <a:solidFill>
                  <a:srgbClr val="0070C0"/>
                </a:solidFill>
              </a:rPr>
              <a:t>Openbaring 17:1,5 [HSV] </a:t>
            </a:r>
          </a:p>
          <a:p>
            <a:pPr algn="just"/>
            <a:r>
              <a:rPr lang="nl-BE" sz="2400" i="1" dirty="0">
                <a:solidFill>
                  <a:srgbClr val="0070C0"/>
                </a:solidFill>
              </a:rPr>
              <a:t>[1] En één van de zeven engelen die de zeven schalen hadden, kwam en sprak met mij en zei tegen mij: Kom, ik zal u het oordeel over </a:t>
            </a:r>
            <a:r>
              <a:rPr lang="nl-BE" sz="2400" b="1" i="1" dirty="0">
                <a:solidFill>
                  <a:srgbClr val="0070C0"/>
                </a:solidFill>
              </a:rPr>
              <a:t>de grote hoer </a:t>
            </a:r>
            <a:r>
              <a:rPr lang="nl-BE" sz="2400" i="1" dirty="0">
                <a:solidFill>
                  <a:srgbClr val="0070C0"/>
                </a:solidFill>
              </a:rPr>
              <a:t>laten zien, die aan vele wateren zit.</a:t>
            </a:r>
          </a:p>
          <a:p>
            <a:pPr algn="just"/>
            <a:r>
              <a:rPr lang="nl-BE" sz="2400" i="1" dirty="0">
                <a:solidFill>
                  <a:srgbClr val="0070C0"/>
                </a:solidFill>
              </a:rPr>
              <a:t>[5] En op haar voorhoofd stond een naam geschreven: Geheimenis, het grote Babylon, </a:t>
            </a:r>
            <a:r>
              <a:rPr lang="nl-BE" sz="2400" b="1" i="1" dirty="0">
                <a:solidFill>
                  <a:srgbClr val="0070C0"/>
                </a:solidFill>
              </a:rPr>
              <a:t>de moeder van de hoeren en van de gruwelen van de aarde</a:t>
            </a:r>
            <a:r>
              <a:rPr lang="nl-BE" sz="2400" i="1" dirty="0">
                <a:solidFill>
                  <a:srgbClr val="0070C0"/>
                </a:solidFill>
              </a:rPr>
              <a:t>.</a:t>
            </a:r>
          </a:p>
          <a:p>
            <a:pPr algn="just"/>
            <a:endParaRPr lang="nl-BE" sz="2400" i="1" dirty="0">
              <a:solidFill>
                <a:srgbClr val="0070C0"/>
              </a:solidFill>
            </a:endParaRPr>
          </a:p>
        </p:txBody>
      </p:sp>
    </p:spTree>
    <p:extLst>
      <p:ext uri="{BB962C8B-B14F-4D97-AF65-F5344CB8AC3E}">
        <p14:creationId xmlns:p14="http://schemas.microsoft.com/office/powerpoint/2010/main" val="2789796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611414" y="966787"/>
            <a:ext cx="10969172" cy="4924425"/>
          </a:xfrm>
          <a:prstGeom prst="rect">
            <a:avLst/>
          </a:prstGeom>
          <a:solidFill>
            <a:schemeClr val="bg1">
              <a:alpha val="95000"/>
            </a:schemeClr>
          </a:solidFill>
        </p:spPr>
        <p:txBody>
          <a:bodyPr wrap="square" rtlCol="0">
            <a:spAutoFit/>
          </a:bodyPr>
          <a:lstStyle/>
          <a:p>
            <a:pPr algn="ctr"/>
            <a:r>
              <a:rPr lang="nl-BE" sz="3200" b="1" dirty="0">
                <a:solidFill>
                  <a:srgbClr val="C00000"/>
                </a:solidFill>
              </a:rPr>
              <a:t>Babel, de tegenhanger van Jeruzalem</a:t>
            </a:r>
          </a:p>
          <a:p>
            <a:pPr algn="just"/>
            <a:endParaRPr lang="nl-NL" dirty="0">
              <a:solidFill>
                <a:srgbClr val="000000"/>
              </a:solidFill>
            </a:endParaRPr>
          </a:p>
          <a:p>
            <a:pPr marL="285750" indent="-285750" algn="just">
              <a:buFont typeface="Arial" panose="020B0604020202020204" pitchFamily="34" charset="0"/>
              <a:buChar char="•"/>
            </a:pPr>
            <a:r>
              <a:rPr lang="nl-NL" sz="2400" b="1" dirty="0">
                <a:solidFill>
                  <a:srgbClr val="000000"/>
                </a:solidFill>
              </a:rPr>
              <a:t>Jeruzalem </a:t>
            </a:r>
            <a:r>
              <a:rPr lang="nl-NL" sz="2400" dirty="0">
                <a:solidFill>
                  <a:srgbClr val="000000"/>
                </a:solidFill>
              </a:rPr>
              <a:t>is de </a:t>
            </a:r>
            <a:r>
              <a:rPr lang="nl-NL" sz="2400" b="1" dirty="0">
                <a:solidFill>
                  <a:srgbClr val="000000"/>
                </a:solidFill>
              </a:rPr>
              <a:t>heilige stad</a:t>
            </a:r>
          </a:p>
          <a:p>
            <a:pPr marL="457200" indent="-457200" algn="just">
              <a:buFont typeface="Arial" panose="020B0604020202020204" pitchFamily="34" charset="0"/>
              <a:buChar char="•"/>
            </a:pPr>
            <a:r>
              <a:rPr lang="nl-BE" sz="2400" b="1" i="1" dirty="0">
                <a:solidFill>
                  <a:srgbClr val="0070C0"/>
                </a:solidFill>
              </a:rPr>
              <a:t>Mattheüs 27:53 [HSV] </a:t>
            </a:r>
          </a:p>
          <a:p>
            <a:pPr algn="just"/>
            <a:r>
              <a:rPr lang="nl-BE" sz="2400" i="1" dirty="0">
                <a:solidFill>
                  <a:srgbClr val="0070C0"/>
                </a:solidFill>
              </a:rPr>
              <a:t>[53] en na Zijn opwekking gingen zij uit de graven, kwamen </a:t>
            </a:r>
            <a:r>
              <a:rPr lang="nl-BE" sz="2400" b="1" i="1" dirty="0">
                <a:solidFill>
                  <a:srgbClr val="0070C0"/>
                </a:solidFill>
              </a:rPr>
              <a:t>in de heilige stad </a:t>
            </a:r>
            <a:r>
              <a:rPr lang="nl-BE" sz="2400" i="1" dirty="0">
                <a:solidFill>
                  <a:srgbClr val="0070C0"/>
                </a:solidFill>
              </a:rPr>
              <a:t>en zijn aan velen verschenen.</a:t>
            </a:r>
          </a:p>
          <a:p>
            <a:pPr algn="just"/>
            <a:endParaRPr lang="nl-BE" sz="2400" i="1" dirty="0">
              <a:solidFill>
                <a:srgbClr val="0070C0"/>
              </a:solidFill>
            </a:endParaRPr>
          </a:p>
          <a:p>
            <a:pPr marL="285750" indent="-285750" algn="just">
              <a:buFont typeface="Arial" panose="020B0604020202020204" pitchFamily="34" charset="0"/>
              <a:buChar char="•"/>
            </a:pPr>
            <a:r>
              <a:rPr lang="nl-NL" sz="2400" b="1" dirty="0">
                <a:solidFill>
                  <a:srgbClr val="000000"/>
                </a:solidFill>
              </a:rPr>
              <a:t>Babel (Babylon) </a:t>
            </a:r>
            <a:r>
              <a:rPr lang="nl-NL" sz="2400" dirty="0">
                <a:solidFill>
                  <a:srgbClr val="000000"/>
                </a:solidFill>
              </a:rPr>
              <a:t>is het centrum van </a:t>
            </a:r>
            <a:r>
              <a:rPr lang="nl-NL" sz="2400" b="1" dirty="0">
                <a:solidFill>
                  <a:srgbClr val="000000"/>
                </a:solidFill>
              </a:rPr>
              <a:t>gruwelen</a:t>
            </a:r>
            <a:r>
              <a:rPr lang="nl-NL" sz="2400" dirty="0">
                <a:solidFill>
                  <a:srgbClr val="000000"/>
                </a:solidFill>
              </a:rPr>
              <a:t> en </a:t>
            </a:r>
            <a:r>
              <a:rPr lang="nl-NL" sz="2400" b="1" dirty="0">
                <a:solidFill>
                  <a:srgbClr val="000000"/>
                </a:solidFill>
              </a:rPr>
              <a:t>onreinheid</a:t>
            </a:r>
          </a:p>
          <a:p>
            <a:pPr marL="457200" indent="-457200" algn="just">
              <a:buFont typeface="Arial" panose="020B0604020202020204" pitchFamily="34" charset="0"/>
              <a:buChar char="•"/>
            </a:pPr>
            <a:r>
              <a:rPr lang="nl-BE" sz="2400" b="1" i="1" dirty="0">
                <a:solidFill>
                  <a:srgbClr val="0070C0"/>
                </a:solidFill>
              </a:rPr>
              <a:t>Openbaring 17:4 [HSV] </a:t>
            </a:r>
          </a:p>
          <a:p>
            <a:pPr algn="just"/>
            <a:r>
              <a:rPr lang="nl-BE" sz="2400" i="1" dirty="0">
                <a:solidFill>
                  <a:srgbClr val="0070C0"/>
                </a:solidFill>
              </a:rPr>
              <a:t>[4] En de vrouw was bekleed met purper en scharlaken, en getooid met goud, edelgesteente en parels, en zij had een gouden drinkbeker in haar hand, </a:t>
            </a:r>
            <a:r>
              <a:rPr lang="nl-BE" sz="2400" b="1" i="1" dirty="0">
                <a:solidFill>
                  <a:srgbClr val="0070C0"/>
                </a:solidFill>
              </a:rPr>
              <a:t>vol van gruwelen en van onreinheid van haar hoererij</a:t>
            </a:r>
            <a:r>
              <a:rPr lang="nl-BE" sz="2400" i="1" dirty="0">
                <a:solidFill>
                  <a:srgbClr val="0070C0"/>
                </a:solidFill>
              </a:rPr>
              <a:t>.</a:t>
            </a:r>
          </a:p>
          <a:p>
            <a:pPr algn="just"/>
            <a:endParaRPr lang="nl-BE" sz="2400" i="1" dirty="0">
              <a:solidFill>
                <a:srgbClr val="0070C0"/>
              </a:solidFill>
            </a:endParaRPr>
          </a:p>
        </p:txBody>
      </p:sp>
    </p:spTree>
    <p:extLst>
      <p:ext uri="{BB962C8B-B14F-4D97-AF65-F5344CB8AC3E}">
        <p14:creationId xmlns:p14="http://schemas.microsoft.com/office/powerpoint/2010/main" val="1751928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611414" y="966787"/>
            <a:ext cx="10969172" cy="5293757"/>
          </a:xfrm>
          <a:prstGeom prst="rect">
            <a:avLst/>
          </a:prstGeom>
          <a:solidFill>
            <a:schemeClr val="bg1">
              <a:alpha val="95000"/>
            </a:schemeClr>
          </a:solidFill>
        </p:spPr>
        <p:txBody>
          <a:bodyPr wrap="square" rtlCol="0">
            <a:spAutoFit/>
          </a:bodyPr>
          <a:lstStyle/>
          <a:p>
            <a:pPr algn="ctr"/>
            <a:r>
              <a:rPr lang="nl-BE" sz="3200" b="1" dirty="0">
                <a:solidFill>
                  <a:srgbClr val="C00000"/>
                </a:solidFill>
              </a:rPr>
              <a:t>Babel, de tegenhanger van Jeruzalem</a:t>
            </a:r>
          </a:p>
          <a:p>
            <a:pPr algn="just"/>
            <a:endParaRPr lang="nl-NL" dirty="0">
              <a:solidFill>
                <a:srgbClr val="000000"/>
              </a:solidFill>
            </a:endParaRPr>
          </a:p>
          <a:p>
            <a:pPr marL="285750" indent="-285750" algn="just">
              <a:buFont typeface="Arial" panose="020B0604020202020204" pitchFamily="34" charset="0"/>
              <a:buChar char="•"/>
            </a:pPr>
            <a:r>
              <a:rPr lang="nl-NL" sz="2400" b="1" dirty="0">
                <a:solidFill>
                  <a:srgbClr val="000000"/>
                </a:solidFill>
              </a:rPr>
              <a:t>Jeruzalem </a:t>
            </a:r>
            <a:r>
              <a:rPr lang="nl-NL" sz="2400" dirty="0">
                <a:solidFill>
                  <a:srgbClr val="000000"/>
                </a:solidFill>
              </a:rPr>
              <a:t>is de plaats van </a:t>
            </a:r>
            <a:r>
              <a:rPr lang="nl-NL" sz="2400" b="1" dirty="0">
                <a:solidFill>
                  <a:srgbClr val="000000"/>
                </a:solidFill>
              </a:rPr>
              <a:t>Gods heiligdom</a:t>
            </a:r>
          </a:p>
          <a:p>
            <a:pPr marL="457200" indent="-457200" algn="just">
              <a:buFont typeface="Arial" panose="020B0604020202020204" pitchFamily="34" charset="0"/>
              <a:buChar char="•"/>
            </a:pPr>
            <a:r>
              <a:rPr lang="nl-BE" sz="2400" b="1" i="1" dirty="0">
                <a:solidFill>
                  <a:srgbClr val="0070C0"/>
                </a:solidFill>
              </a:rPr>
              <a:t>Psalm 24:3 [HSV] </a:t>
            </a:r>
          </a:p>
          <a:p>
            <a:pPr algn="just"/>
            <a:r>
              <a:rPr lang="nl-BE" sz="2400" i="1" dirty="0">
                <a:solidFill>
                  <a:srgbClr val="0070C0"/>
                </a:solidFill>
              </a:rPr>
              <a:t>[3] Wie zal de berg van de HEERE beklimmen? Wie zal staan in </a:t>
            </a:r>
            <a:r>
              <a:rPr lang="nl-BE" sz="2400" b="1" i="1" dirty="0">
                <a:solidFill>
                  <a:srgbClr val="0070C0"/>
                </a:solidFill>
              </a:rPr>
              <a:t>Zijn heilige plaats</a:t>
            </a:r>
            <a:r>
              <a:rPr lang="nl-BE" sz="2400" i="1" dirty="0">
                <a:solidFill>
                  <a:srgbClr val="0070C0"/>
                </a:solidFill>
              </a:rPr>
              <a:t>?</a:t>
            </a:r>
          </a:p>
          <a:p>
            <a:pPr marL="457200" indent="-457200" algn="just">
              <a:buFont typeface="Arial" panose="020B0604020202020204" pitchFamily="34" charset="0"/>
              <a:buChar char="•"/>
            </a:pPr>
            <a:r>
              <a:rPr lang="nl-BE" sz="2400" b="1" i="1" dirty="0">
                <a:solidFill>
                  <a:srgbClr val="0070C0"/>
                </a:solidFill>
              </a:rPr>
              <a:t>Psalm 135:21 [HSV] </a:t>
            </a:r>
          </a:p>
          <a:p>
            <a:pPr algn="just"/>
            <a:r>
              <a:rPr lang="nl-BE" sz="2400" i="1" dirty="0">
                <a:solidFill>
                  <a:srgbClr val="0070C0"/>
                </a:solidFill>
              </a:rPr>
              <a:t>[21] Geloofd zij de HEERE vanuit Sion, Hij Die in </a:t>
            </a:r>
            <a:r>
              <a:rPr lang="nl-BE" sz="2400" b="1" i="1" dirty="0">
                <a:solidFill>
                  <a:srgbClr val="0070C0"/>
                </a:solidFill>
              </a:rPr>
              <a:t>Jeruzalem</a:t>
            </a:r>
            <a:r>
              <a:rPr lang="nl-BE" sz="2400" i="1" dirty="0">
                <a:solidFill>
                  <a:srgbClr val="0070C0"/>
                </a:solidFill>
              </a:rPr>
              <a:t> woont.</a:t>
            </a:r>
          </a:p>
          <a:p>
            <a:pPr algn="just"/>
            <a:endParaRPr lang="nl-BE" sz="2400" i="1" dirty="0">
              <a:solidFill>
                <a:srgbClr val="0070C0"/>
              </a:solidFill>
            </a:endParaRPr>
          </a:p>
          <a:p>
            <a:pPr marL="285750" indent="-285750" algn="just">
              <a:buFont typeface="Arial" panose="020B0604020202020204" pitchFamily="34" charset="0"/>
              <a:buChar char="•"/>
            </a:pPr>
            <a:r>
              <a:rPr lang="nl-NL" sz="2400" b="1" dirty="0">
                <a:solidFill>
                  <a:srgbClr val="000000"/>
                </a:solidFill>
              </a:rPr>
              <a:t>Babel (Babylon) </a:t>
            </a:r>
            <a:r>
              <a:rPr lang="nl-NL" sz="2400" dirty="0">
                <a:solidFill>
                  <a:srgbClr val="000000"/>
                </a:solidFill>
              </a:rPr>
              <a:t>is een </a:t>
            </a:r>
            <a:r>
              <a:rPr lang="nl-NL" sz="2400" b="1" dirty="0">
                <a:solidFill>
                  <a:srgbClr val="000000"/>
                </a:solidFill>
              </a:rPr>
              <a:t>woonplaats van demonen</a:t>
            </a:r>
          </a:p>
          <a:p>
            <a:pPr marL="457200" indent="-457200" algn="just">
              <a:buFont typeface="Arial" panose="020B0604020202020204" pitchFamily="34" charset="0"/>
              <a:buChar char="•"/>
            </a:pPr>
            <a:r>
              <a:rPr lang="nl-BE" sz="2400" b="1" i="1" dirty="0">
                <a:solidFill>
                  <a:srgbClr val="0070C0"/>
                </a:solidFill>
              </a:rPr>
              <a:t>Openbaring 18:2 [HSV] </a:t>
            </a:r>
          </a:p>
          <a:p>
            <a:pPr algn="just"/>
            <a:r>
              <a:rPr lang="nl-BE" sz="2400" i="1" dirty="0">
                <a:solidFill>
                  <a:srgbClr val="0070C0"/>
                </a:solidFill>
              </a:rPr>
              <a:t>[2] En hij riep uit met krachtige stem: Zij is gevallen, het grote Babylon, en </a:t>
            </a:r>
            <a:r>
              <a:rPr lang="nl-BE" sz="2400" b="1" i="1" dirty="0">
                <a:solidFill>
                  <a:srgbClr val="0070C0"/>
                </a:solidFill>
              </a:rPr>
              <a:t>een woonplaats van demonen </a:t>
            </a:r>
            <a:r>
              <a:rPr lang="nl-BE" sz="2400" i="1" dirty="0">
                <a:solidFill>
                  <a:srgbClr val="0070C0"/>
                </a:solidFill>
              </a:rPr>
              <a:t>geworden, een schuilplaats voor allerlei onreine geesten en een schuilplaats voor allerlei onreine en weerzinwekkende vogels.</a:t>
            </a:r>
          </a:p>
          <a:p>
            <a:pPr algn="just"/>
            <a:endParaRPr lang="nl-BE" sz="2400" i="1" dirty="0">
              <a:solidFill>
                <a:srgbClr val="0070C0"/>
              </a:solidFill>
            </a:endParaRPr>
          </a:p>
        </p:txBody>
      </p:sp>
    </p:spTree>
    <p:extLst>
      <p:ext uri="{BB962C8B-B14F-4D97-AF65-F5344CB8AC3E}">
        <p14:creationId xmlns:p14="http://schemas.microsoft.com/office/powerpoint/2010/main" val="2960150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611414" y="966787"/>
            <a:ext cx="10969172" cy="4924425"/>
          </a:xfrm>
          <a:prstGeom prst="rect">
            <a:avLst/>
          </a:prstGeom>
          <a:solidFill>
            <a:schemeClr val="bg1">
              <a:alpha val="95000"/>
            </a:schemeClr>
          </a:solidFill>
        </p:spPr>
        <p:txBody>
          <a:bodyPr wrap="square" rtlCol="0">
            <a:spAutoFit/>
          </a:bodyPr>
          <a:lstStyle/>
          <a:p>
            <a:pPr algn="ctr"/>
            <a:r>
              <a:rPr lang="nl-BE" sz="3200" b="1" dirty="0">
                <a:solidFill>
                  <a:srgbClr val="C00000"/>
                </a:solidFill>
              </a:rPr>
              <a:t>Babel, de tegenhanger van Jeruzalem</a:t>
            </a:r>
          </a:p>
          <a:p>
            <a:pPr algn="just"/>
            <a:endParaRPr lang="nl-NL" dirty="0">
              <a:solidFill>
                <a:srgbClr val="000000"/>
              </a:solidFill>
            </a:endParaRPr>
          </a:p>
          <a:p>
            <a:pPr marL="285750" indent="-285750" algn="just">
              <a:buFont typeface="Arial" panose="020B0604020202020204" pitchFamily="34" charset="0"/>
              <a:buChar char="•"/>
            </a:pPr>
            <a:r>
              <a:rPr lang="nl-NL" sz="2400" b="1" dirty="0">
                <a:solidFill>
                  <a:srgbClr val="000000"/>
                </a:solidFill>
              </a:rPr>
              <a:t>Jeruzalem </a:t>
            </a:r>
            <a:r>
              <a:rPr lang="nl-NL" sz="2400" dirty="0">
                <a:solidFill>
                  <a:srgbClr val="000000"/>
                </a:solidFill>
              </a:rPr>
              <a:t>is de plaats waar alle volken </a:t>
            </a:r>
            <a:r>
              <a:rPr lang="nl-NL" sz="2400" b="1" dirty="0">
                <a:solidFill>
                  <a:srgbClr val="000000"/>
                </a:solidFill>
              </a:rPr>
              <a:t>voor de HEERE</a:t>
            </a:r>
            <a:r>
              <a:rPr lang="nl-NL" sz="2400" dirty="0">
                <a:solidFill>
                  <a:srgbClr val="000000"/>
                </a:solidFill>
              </a:rPr>
              <a:t> zullen </a:t>
            </a:r>
            <a:r>
              <a:rPr lang="nl-NL" sz="2400" b="1" dirty="0">
                <a:solidFill>
                  <a:srgbClr val="000000"/>
                </a:solidFill>
              </a:rPr>
              <a:t>neerbuigen</a:t>
            </a:r>
          </a:p>
          <a:p>
            <a:pPr marL="457200" indent="-457200" algn="just">
              <a:buFont typeface="Arial" panose="020B0604020202020204" pitchFamily="34" charset="0"/>
              <a:buChar char="•"/>
            </a:pPr>
            <a:r>
              <a:rPr lang="nl-BE" sz="2400" b="1" i="1" dirty="0">
                <a:solidFill>
                  <a:srgbClr val="0070C0"/>
                </a:solidFill>
              </a:rPr>
              <a:t>Zacharia 14:16 [HSV] </a:t>
            </a:r>
          </a:p>
          <a:p>
            <a:pPr algn="just"/>
            <a:r>
              <a:rPr lang="nl-BE" sz="2400" i="1" dirty="0">
                <a:solidFill>
                  <a:srgbClr val="0070C0"/>
                </a:solidFill>
              </a:rPr>
              <a:t>[16] Het zal geschieden dat </a:t>
            </a:r>
            <a:r>
              <a:rPr lang="nl-BE" sz="2400" b="1" i="1" dirty="0">
                <a:solidFill>
                  <a:srgbClr val="0070C0"/>
                </a:solidFill>
              </a:rPr>
              <a:t>al de overgeblevenen van alle heidenvolken </a:t>
            </a:r>
            <a:r>
              <a:rPr lang="nl-BE" sz="2400" i="1" dirty="0">
                <a:solidFill>
                  <a:srgbClr val="0070C0"/>
                </a:solidFill>
              </a:rPr>
              <a:t>die tegen Jeruzalem zijn opgerukt, van jaar tot jaar zullen opgaan om zich </a:t>
            </a:r>
            <a:r>
              <a:rPr lang="nl-BE" sz="2400" b="1" i="1" dirty="0">
                <a:solidFill>
                  <a:srgbClr val="0070C0"/>
                </a:solidFill>
              </a:rPr>
              <a:t>neer te buigen voor de Koning</a:t>
            </a:r>
            <a:r>
              <a:rPr lang="nl-BE" sz="2400" i="1" dirty="0">
                <a:solidFill>
                  <a:srgbClr val="0070C0"/>
                </a:solidFill>
              </a:rPr>
              <a:t>, de HEERE van de legermachten, en om het Loofhuttenfeest te vieren.</a:t>
            </a:r>
          </a:p>
          <a:p>
            <a:pPr algn="just"/>
            <a:endParaRPr lang="nl-BE" sz="2400" i="1" dirty="0">
              <a:solidFill>
                <a:srgbClr val="0070C0"/>
              </a:solidFill>
            </a:endParaRPr>
          </a:p>
          <a:p>
            <a:pPr marL="285750" indent="-285750" algn="just">
              <a:buFont typeface="Arial" panose="020B0604020202020204" pitchFamily="34" charset="0"/>
              <a:buChar char="•"/>
            </a:pPr>
            <a:r>
              <a:rPr lang="nl-NL" sz="2400" dirty="0">
                <a:solidFill>
                  <a:srgbClr val="000000"/>
                </a:solidFill>
              </a:rPr>
              <a:t>In</a:t>
            </a:r>
            <a:r>
              <a:rPr lang="nl-NL" sz="2400" b="1" dirty="0">
                <a:solidFill>
                  <a:srgbClr val="000000"/>
                </a:solidFill>
              </a:rPr>
              <a:t> Babel (Babylon) </a:t>
            </a:r>
            <a:r>
              <a:rPr lang="nl-NL" sz="2400" dirty="0">
                <a:solidFill>
                  <a:srgbClr val="000000"/>
                </a:solidFill>
              </a:rPr>
              <a:t>is men </a:t>
            </a:r>
            <a:r>
              <a:rPr lang="nl-NL" sz="2400" b="1" dirty="0">
                <a:solidFill>
                  <a:srgbClr val="000000"/>
                </a:solidFill>
              </a:rPr>
              <a:t>dronken van het bloed van de heiligen</a:t>
            </a:r>
          </a:p>
          <a:p>
            <a:pPr marL="457200" indent="-457200" algn="just">
              <a:buFont typeface="Arial" panose="020B0604020202020204" pitchFamily="34" charset="0"/>
              <a:buChar char="•"/>
            </a:pPr>
            <a:r>
              <a:rPr lang="nl-BE" sz="2400" b="1" i="1" dirty="0">
                <a:solidFill>
                  <a:srgbClr val="0070C0"/>
                </a:solidFill>
              </a:rPr>
              <a:t>Openbaring 17:6 [HSV] </a:t>
            </a:r>
          </a:p>
          <a:p>
            <a:pPr algn="just"/>
            <a:r>
              <a:rPr lang="nl-BE" sz="2400" i="1" dirty="0">
                <a:solidFill>
                  <a:srgbClr val="0070C0"/>
                </a:solidFill>
              </a:rPr>
              <a:t>[6] En ik zag dat de vrouw </a:t>
            </a:r>
            <a:r>
              <a:rPr lang="nl-BE" sz="2400" b="1" i="1" dirty="0">
                <a:solidFill>
                  <a:srgbClr val="0070C0"/>
                </a:solidFill>
              </a:rPr>
              <a:t>dronken was van het bloed van de heiligen</a:t>
            </a:r>
            <a:r>
              <a:rPr lang="nl-BE" sz="2400" i="1" dirty="0">
                <a:solidFill>
                  <a:srgbClr val="0070C0"/>
                </a:solidFill>
              </a:rPr>
              <a:t>, </a:t>
            </a:r>
            <a:r>
              <a:rPr lang="nl-BE" sz="2400" b="1" i="1" dirty="0">
                <a:solidFill>
                  <a:srgbClr val="0070C0"/>
                </a:solidFill>
              </a:rPr>
              <a:t>en van het bloed van de getuigen van Jezus</a:t>
            </a:r>
            <a:r>
              <a:rPr lang="nl-BE" sz="2400" i="1" dirty="0">
                <a:solidFill>
                  <a:srgbClr val="0070C0"/>
                </a:solidFill>
              </a:rPr>
              <a:t>. En ik was bovenmate verwonderd toen ik haar zag.</a:t>
            </a:r>
          </a:p>
          <a:p>
            <a:pPr algn="just"/>
            <a:endParaRPr lang="nl-BE" sz="2400" i="1" dirty="0">
              <a:solidFill>
                <a:srgbClr val="0070C0"/>
              </a:solidFill>
            </a:endParaRPr>
          </a:p>
        </p:txBody>
      </p:sp>
    </p:spTree>
    <p:extLst>
      <p:ext uri="{BB962C8B-B14F-4D97-AF65-F5344CB8AC3E}">
        <p14:creationId xmlns:p14="http://schemas.microsoft.com/office/powerpoint/2010/main" val="4107871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611414" y="712405"/>
            <a:ext cx="10969172" cy="5663089"/>
          </a:xfrm>
          <a:prstGeom prst="rect">
            <a:avLst/>
          </a:prstGeom>
          <a:solidFill>
            <a:schemeClr val="bg1">
              <a:alpha val="95000"/>
            </a:schemeClr>
          </a:solidFill>
        </p:spPr>
        <p:txBody>
          <a:bodyPr wrap="square" rtlCol="0">
            <a:spAutoFit/>
          </a:bodyPr>
          <a:lstStyle/>
          <a:p>
            <a:pPr algn="ctr"/>
            <a:r>
              <a:rPr lang="nl-BE" sz="3200" b="1" dirty="0">
                <a:solidFill>
                  <a:srgbClr val="C00000"/>
                </a:solidFill>
              </a:rPr>
              <a:t>Babel, de tegenhanger van Jeruzalem</a:t>
            </a:r>
          </a:p>
          <a:p>
            <a:pPr algn="just"/>
            <a:endParaRPr lang="nl-NL" dirty="0">
              <a:solidFill>
                <a:srgbClr val="000000"/>
              </a:solidFill>
            </a:endParaRPr>
          </a:p>
          <a:p>
            <a:pPr marL="285750" indent="-285750" algn="just">
              <a:buFont typeface="Arial" panose="020B0604020202020204" pitchFamily="34" charset="0"/>
              <a:buChar char="•"/>
            </a:pPr>
            <a:r>
              <a:rPr lang="nl-NL" sz="2400" dirty="0">
                <a:solidFill>
                  <a:srgbClr val="000000"/>
                </a:solidFill>
              </a:rPr>
              <a:t>Het nieuwe </a:t>
            </a:r>
            <a:r>
              <a:rPr lang="nl-NL" sz="2400" b="1" dirty="0">
                <a:solidFill>
                  <a:srgbClr val="000000"/>
                </a:solidFill>
              </a:rPr>
              <a:t>Jeruzalem </a:t>
            </a:r>
            <a:r>
              <a:rPr lang="nl-NL" sz="2400" dirty="0">
                <a:solidFill>
                  <a:srgbClr val="000000"/>
                </a:solidFill>
              </a:rPr>
              <a:t>daalt neer uit de </a:t>
            </a:r>
            <a:r>
              <a:rPr lang="nl-NL" sz="2400" b="1" dirty="0">
                <a:solidFill>
                  <a:srgbClr val="000000"/>
                </a:solidFill>
              </a:rPr>
              <a:t>hemel</a:t>
            </a:r>
          </a:p>
          <a:p>
            <a:pPr marL="457200" indent="-457200" algn="just">
              <a:buFont typeface="Arial" panose="020B0604020202020204" pitchFamily="34" charset="0"/>
              <a:buChar char="•"/>
            </a:pPr>
            <a:r>
              <a:rPr lang="nl-BE" sz="2400" b="1" i="1" dirty="0">
                <a:solidFill>
                  <a:srgbClr val="0070C0"/>
                </a:solidFill>
              </a:rPr>
              <a:t>Openbaring 21:2,10 [HSV] </a:t>
            </a:r>
          </a:p>
          <a:p>
            <a:pPr algn="just"/>
            <a:r>
              <a:rPr lang="nl-BE" sz="2400" i="1" dirty="0">
                <a:solidFill>
                  <a:srgbClr val="0070C0"/>
                </a:solidFill>
              </a:rPr>
              <a:t>[2] En ik, Johannes, zag de heilige stad, </a:t>
            </a:r>
            <a:r>
              <a:rPr lang="nl-BE" sz="2400" b="1" i="1" dirty="0">
                <a:solidFill>
                  <a:srgbClr val="0070C0"/>
                </a:solidFill>
              </a:rPr>
              <a:t>het nieuwe Jeruzalem</a:t>
            </a:r>
            <a:r>
              <a:rPr lang="nl-BE" sz="2400" i="1" dirty="0">
                <a:solidFill>
                  <a:srgbClr val="0070C0"/>
                </a:solidFill>
              </a:rPr>
              <a:t>, neerdalen van God uit de hemel, gereedgemaakt als een bruid die voor haar man sierlijk gemaakt is.</a:t>
            </a:r>
          </a:p>
          <a:p>
            <a:pPr algn="just"/>
            <a:r>
              <a:rPr lang="nl-BE" sz="2400" i="1" dirty="0">
                <a:solidFill>
                  <a:srgbClr val="0070C0"/>
                </a:solidFill>
              </a:rPr>
              <a:t>[10] En hij voerde mij weg in de geest op een grote en hoge berg en liet mij de grote stad zien, het heilige Jeruzalem, </a:t>
            </a:r>
            <a:r>
              <a:rPr lang="nl-BE" sz="2400" b="1" i="1" dirty="0">
                <a:solidFill>
                  <a:srgbClr val="0070C0"/>
                </a:solidFill>
              </a:rPr>
              <a:t>dat neerdaalde uit de hemel</a:t>
            </a:r>
            <a:r>
              <a:rPr lang="nl-BE" sz="2400" i="1" dirty="0">
                <a:solidFill>
                  <a:srgbClr val="0070C0"/>
                </a:solidFill>
              </a:rPr>
              <a:t>, bij God vandaan.</a:t>
            </a:r>
          </a:p>
          <a:p>
            <a:pPr algn="just"/>
            <a:endParaRPr lang="nl-BE" sz="2400" i="1" dirty="0">
              <a:solidFill>
                <a:srgbClr val="0070C0"/>
              </a:solidFill>
            </a:endParaRPr>
          </a:p>
          <a:p>
            <a:pPr marL="285750" indent="-285750" algn="just">
              <a:buFont typeface="Arial" panose="020B0604020202020204" pitchFamily="34" charset="0"/>
              <a:buChar char="•"/>
            </a:pPr>
            <a:r>
              <a:rPr lang="nl-NL" sz="2400" b="1" dirty="0">
                <a:solidFill>
                  <a:srgbClr val="000000"/>
                </a:solidFill>
              </a:rPr>
              <a:t>Babel (Babylon) </a:t>
            </a:r>
            <a:r>
              <a:rPr lang="nl-NL" sz="2400" dirty="0">
                <a:solidFill>
                  <a:srgbClr val="000000"/>
                </a:solidFill>
              </a:rPr>
              <a:t>is opgericht vanuit de </a:t>
            </a:r>
            <a:r>
              <a:rPr lang="nl-NL" sz="2400" b="1" dirty="0">
                <a:solidFill>
                  <a:srgbClr val="000000"/>
                </a:solidFill>
              </a:rPr>
              <a:t>aarde</a:t>
            </a:r>
          </a:p>
          <a:p>
            <a:pPr marL="457200" indent="-457200" algn="just">
              <a:buFont typeface="Arial" panose="020B0604020202020204" pitchFamily="34" charset="0"/>
              <a:buChar char="•"/>
            </a:pPr>
            <a:r>
              <a:rPr lang="nl-BE" sz="2400" b="1" i="1" dirty="0">
                <a:solidFill>
                  <a:srgbClr val="0070C0"/>
                </a:solidFill>
              </a:rPr>
              <a:t>Genesis 11:4 [HSV] </a:t>
            </a:r>
          </a:p>
          <a:p>
            <a:pPr algn="just"/>
            <a:r>
              <a:rPr lang="nl-BE" sz="2400" i="1" dirty="0">
                <a:solidFill>
                  <a:srgbClr val="0070C0"/>
                </a:solidFill>
              </a:rPr>
              <a:t>[4] En zij zeiden: Kom, </a:t>
            </a:r>
            <a:r>
              <a:rPr lang="nl-BE" sz="2400" b="1" i="1" dirty="0">
                <a:solidFill>
                  <a:srgbClr val="0070C0"/>
                </a:solidFill>
              </a:rPr>
              <a:t>laten wij voor ons een stad bouwen</a:t>
            </a:r>
            <a:r>
              <a:rPr lang="nl-BE" sz="2400" i="1" dirty="0">
                <a:solidFill>
                  <a:srgbClr val="0070C0"/>
                </a:solidFill>
              </a:rPr>
              <a:t>, </a:t>
            </a:r>
            <a:r>
              <a:rPr lang="nl-BE" sz="2400" b="1" i="1" dirty="0">
                <a:solidFill>
                  <a:srgbClr val="0070C0"/>
                </a:solidFill>
              </a:rPr>
              <a:t>en een toren waarvan de top in de hemel reikt</a:t>
            </a:r>
            <a:r>
              <a:rPr lang="nl-BE" sz="2400" i="1" dirty="0">
                <a:solidFill>
                  <a:srgbClr val="0070C0"/>
                </a:solidFill>
              </a:rPr>
              <a:t>, en </a:t>
            </a:r>
            <a:r>
              <a:rPr lang="nl-BE" sz="2400" b="1" i="1" dirty="0">
                <a:solidFill>
                  <a:srgbClr val="0070C0"/>
                </a:solidFill>
              </a:rPr>
              <a:t>laten we voor ons een naam maken</a:t>
            </a:r>
            <a:r>
              <a:rPr lang="nl-BE" sz="2400" i="1" dirty="0">
                <a:solidFill>
                  <a:srgbClr val="0070C0"/>
                </a:solidFill>
              </a:rPr>
              <a:t>, </a:t>
            </a:r>
            <a:r>
              <a:rPr lang="nl-BE" sz="2400" b="1" i="1" dirty="0">
                <a:solidFill>
                  <a:srgbClr val="0070C0"/>
                </a:solidFill>
              </a:rPr>
              <a:t>anders worden wij over heel de aarde verspreid</a:t>
            </a:r>
            <a:r>
              <a:rPr lang="nl-BE" sz="2400" i="1" dirty="0">
                <a:solidFill>
                  <a:srgbClr val="0070C0"/>
                </a:solidFill>
              </a:rPr>
              <a:t>!</a:t>
            </a:r>
          </a:p>
          <a:p>
            <a:pPr algn="just"/>
            <a:endParaRPr lang="nl-BE" sz="2400" i="1" dirty="0">
              <a:solidFill>
                <a:srgbClr val="0070C0"/>
              </a:solidFill>
            </a:endParaRPr>
          </a:p>
        </p:txBody>
      </p:sp>
    </p:spTree>
    <p:extLst>
      <p:ext uri="{BB962C8B-B14F-4D97-AF65-F5344CB8AC3E}">
        <p14:creationId xmlns:p14="http://schemas.microsoft.com/office/powerpoint/2010/main" val="3664368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611414" y="412789"/>
            <a:ext cx="10969172" cy="6032421"/>
          </a:xfrm>
          <a:prstGeom prst="rect">
            <a:avLst/>
          </a:prstGeom>
          <a:solidFill>
            <a:schemeClr val="bg1">
              <a:alpha val="95000"/>
            </a:schemeClr>
          </a:solidFill>
        </p:spPr>
        <p:txBody>
          <a:bodyPr wrap="square" rtlCol="0">
            <a:spAutoFit/>
          </a:bodyPr>
          <a:lstStyle/>
          <a:p>
            <a:pPr algn="ctr"/>
            <a:r>
              <a:rPr lang="nl-BE" sz="3200" b="1" dirty="0">
                <a:solidFill>
                  <a:srgbClr val="C00000"/>
                </a:solidFill>
              </a:rPr>
              <a:t>Babel, de tegenhanger van Jeruzalem</a:t>
            </a:r>
          </a:p>
          <a:p>
            <a:pPr algn="just"/>
            <a:endParaRPr lang="nl-NL" dirty="0">
              <a:solidFill>
                <a:srgbClr val="000000"/>
              </a:solidFill>
            </a:endParaRPr>
          </a:p>
          <a:p>
            <a:pPr marL="285750" indent="-285750" algn="just">
              <a:buFont typeface="Arial" panose="020B0604020202020204" pitchFamily="34" charset="0"/>
              <a:buChar char="•"/>
            </a:pPr>
            <a:r>
              <a:rPr lang="nl-NL" sz="2400" b="1" dirty="0">
                <a:solidFill>
                  <a:srgbClr val="000000"/>
                </a:solidFill>
              </a:rPr>
              <a:t>God</a:t>
            </a:r>
            <a:r>
              <a:rPr lang="nl-NL" sz="2400" dirty="0">
                <a:solidFill>
                  <a:srgbClr val="000000"/>
                </a:solidFill>
              </a:rPr>
              <a:t> is Ontwerper en Bouwmeester</a:t>
            </a:r>
            <a:endParaRPr lang="nl-NL" sz="2400" b="1"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Hebreeën 11:8,10 [HSV] </a:t>
            </a:r>
          </a:p>
          <a:p>
            <a:pPr algn="just"/>
            <a:r>
              <a:rPr lang="nl-BE" sz="2400" i="1" dirty="0">
                <a:solidFill>
                  <a:srgbClr val="0070C0"/>
                </a:solidFill>
              </a:rPr>
              <a:t>[9] Door het geloof is Abraham, toen hij geroepen werd, gehoorzaam geweest om weg te gaan naar de plaats die hij tot een erfdeel ontvangen zou. En hij is weggegaan zonder te weten waar hij komen zou.</a:t>
            </a:r>
          </a:p>
          <a:p>
            <a:pPr algn="just"/>
            <a:r>
              <a:rPr lang="nl-BE" sz="2400" i="1" dirty="0">
                <a:solidFill>
                  <a:srgbClr val="0070C0"/>
                </a:solidFill>
              </a:rPr>
              <a:t>[10] Want hij verwachtte de stad die fundamenten heeft, waarvan </a:t>
            </a:r>
            <a:r>
              <a:rPr lang="nl-BE" sz="2400" b="1" i="1" dirty="0">
                <a:solidFill>
                  <a:srgbClr val="0070C0"/>
                </a:solidFill>
              </a:rPr>
              <a:t>God</a:t>
            </a:r>
            <a:r>
              <a:rPr lang="nl-BE" sz="2400" i="1" dirty="0">
                <a:solidFill>
                  <a:srgbClr val="0070C0"/>
                </a:solidFill>
              </a:rPr>
              <a:t> de </a:t>
            </a:r>
            <a:r>
              <a:rPr lang="nl-BE" sz="2400" b="1" i="1" dirty="0">
                <a:solidFill>
                  <a:srgbClr val="0070C0"/>
                </a:solidFill>
              </a:rPr>
              <a:t>Bouwer</a:t>
            </a:r>
            <a:r>
              <a:rPr lang="nl-BE" sz="2400" i="1" dirty="0">
                <a:solidFill>
                  <a:srgbClr val="0070C0"/>
                </a:solidFill>
              </a:rPr>
              <a:t> en </a:t>
            </a:r>
            <a:r>
              <a:rPr lang="nl-BE" sz="2400" b="1" i="1" dirty="0">
                <a:solidFill>
                  <a:srgbClr val="0070C0"/>
                </a:solidFill>
              </a:rPr>
              <a:t>Ontwerper</a:t>
            </a:r>
            <a:r>
              <a:rPr lang="nl-BE" sz="2400" i="1" dirty="0">
                <a:solidFill>
                  <a:srgbClr val="0070C0"/>
                </a:solidFill>
              </a:rPr>
              <a:t> is.</a:t>
            </a:r>
          </a:p>
          <a:p>
            <a:pPr algn="just"/>
            <a:endParaRPr lang="nl-BE" sz="2400" i="1" dirty="0">
              <a:solidFill>
                <a:srgbClr val="0070C0"/>
              </a:solidFill>
            </a:endParaRPr>
          </a:p>
          <a:p>
            <a:pPr marL="285750" indent="-285750" algn="just">
              <a:buFont typeface="Arial" panose="020B0604020202020204" pitchFamily="34" charset="0"/>
              <a:buChar char="•"/>
            </a:pPr>
            <a:r>
              <a:rPr lang="nl-NL" sz="2400" b="1" dirty="0">
                <a:solidFill>
                  <a:srgbClr val="000000"/>
                </a:solidFill>
              </a:rPr>
              <a:t>Babel (Babylon) </a:t>
            </a:r>
            <a:r>
              <a:rPr lang="nl-NL" sz="2400" dirty="0">
                <a:solidFill>
                  <a:srgbClr val="000000"/>
                </a:solidFill>
              </a:rPr>
              <a:t>is ontworpen en gebouwd door de </a:t>
            </a:r>
            <a:r>
              <a:rPr lang="nl-NL" sz="2400" b="1" dirty="0">
                <a:solidFill>
                  <a:srgbClr val="000000"/>
                </a:solidFill>
              </a:rPr>
              <a:t>mens</a:t>
            </a:r>
          </a:p>
          <a:p>
            <a:pPr marL="457200" indent="-457200" algn="just">
              <a:buFont typeface="Arial" panose="020B0604020202020204" pitchFamily="34" charset="0"/>
              <a:buChar char="•"/>
            </a:pPr>
            <a:r>
              <a:rPr lang="nl-BE" sz="2400" b="1" i="1" dirty="0">
                <a:solidFill>
                  <a:srgbClr val="0070C0"/>
                </a:solidFill>
              </a:rPr>
              <a:t>Genesis 11:4 [HSV] </a:t>
            </a:r>
          </a:p>
          <a:p>
            <a:pPr algn="just"/>
            <a:r>
              <a:rPr lang="nl-BE" sz="2400" i="1" dirty="0">
                <a:solidFill>
                  <a:srgbClr val="0070C0"/>
                </a:solidFill>
              </a:rPr>
              <a:t>[4] En zij zeiden: Kom, laten </a:t>
            </a:r>
            <a:r>
              <a:rPr lang="nl-BE" sz="2400" b="1" i="1" dirty="0">
                <a:solidFill>
                  <a:srgbClr val="0070C0"/>
                </a:solidFill>
              </a:rPr>
              <a:t>wij</a:t>
            </a:r>
            <a:r>
              <a:rPr lang="nl-BE" sz="2400" i="1" dirty="0">
                <a:solidFill>
                  <a:srgbClr val="0070C0"/>
                </a:solidFill>
              </a:rPr>
              <a:t> voor ons een </a:t>
            </a:r>
            <a:r>
              <a:rPr lang="nl-BE" sz="2400" b="1" i="1" dirty="0">
                <a:solidFill>
                  <a:srgbClr val="0070C0"/>
                </a:solidFill>
              </a:rPr>
              <a:t>stad</a:t>
            </a:r>
            <a:r>
              <a:rPr lang="nl-BE" sz="2400" i="1" dirty="0">
                <a:solidFill>
                  <a:srgbClr val="0070C0"/>
                </a:solidFill>
              </a:rPr>
              <a:t> bouwen, en een </a:t>
            </a:r>
            <a:r>
              <a:rPr lang="nl-BE" sz="2400" b="1" i="1" dirty="0">
                <a:solidFill>
                  <a:srgbClr val="0070C0"/>
                </a:solidFill>
              </a:rPr>
              <a:t>toren</a:t>
            </a:r>
            <a:r>
              <a:rPr lang="nl-BE" sz="2400" i="1" dirty="0">
                <a:solidFill>
                  <a:srgbClr val="0070C0"/>
                </a:solidFill>
              </a:rPr>
              <a:t> waarvan de top in de hemel reikt, en laten </a:t>
            </a:r>
            <a:r>
              <a:rPr lang="nl-BE" sz="2400" b="1" i="1" dirty="0">
                <a:solidFill>
                  <a:srgbClr val="0070C0"/>
                </a:solidFill>
              </a:rPr>
              <a:t>we</a:t>
            </a:r>
            <a:r>
              <a:rPr lang="nl-BE" sz="2400" i="1" dirty="0">
                <a:solidFill>
                  <a:srgbClr val="0070C0"/>
                </a:solidFill>
              </a:rPr>
              <a:t> voor ons een </a:t>
            </a:r>
            <a:r>
              <a:rPr lang="nl-BE" sz="2400" b="1" i="1" dirty="0">
                <a:solidFill>
                  <a:srgbClr val="0070C0"/>
                </a:solidFill>
              </a:rPr>
              <a:t>naam</a:t>
            </a:r>
            <a:r>
              <a:rPr lang="nl-BE" sz="2400" i="1" dirty="0">
                <a:solidFill>
                  <a:srgbClr val="0070C0"/>
                </a:solidFill>
              </a:rPr>
              <a:t> maken, anders worden </a:t>
            </a:r>
            <a:r>
              <a:rPr lang="nl-BE" sz="2400" b="1" i="1" dirty="0">
                <a:solidFill>
                  <a:srgbClr val="0070C0"/>
                </a:solidFill>
              </a:rPr>
              <a:t>wij</a:t>
            </a:r>
            <a:r>
              <a:rPr lang="nl-BE" sz="2400" i="1" dirty="0">
                <a:solidFill>
                  <a:srgbClr val="0070C0"/>
                </a:solidFill>
              </a:rPr>
              <a:t> over heel de aarde verspreid!</a:t>
            </a:r>
          </a:p>
          <a:p>
            <a:pPr algn="just"/>
            <a:endParaRPr lang="nl-BE" sz="2400" i="1" dirty="0">
              <a:solidFill>
                <a:srgbClr val="0070C0"/>
              </a:solidFill>
            </a:endParaRPr>
          </a:p>
        </p:txBody>
      </p:sp>
    </p:spTree>
    <p:extLst>
      <p:ext uri="{BB962C8B-B14F-4D97-AF65-F5344CB8AC3E}">
        <p14:creationId xmlns:p14="http://schemas.microsoft.com/office/powerpoint/2010/main" val="839900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611414" y="371506"/>
            <a:ext cx="10969172" cy="6217087"/>
          </a:xfrm>
          <a:prstGeom prst="rect">
            <a:avLst/>
          </a:prstGeom>
          <a:solidFill>
            <a:schemeClr val="bg1">
              <a:alpha val="95000"/>
            </a:schemeClr>
          </a:solidFill>
        </p:spPr>
        <p:txBody>
          <a:bodyPr wrap="square" rtlCol="0">
            <a:spAutoFit/>
          </a:bodyPr>
          <a:lstStyle/>
          <a:p>
            <a:pPr algn="ctr"/>
            <a:r>
              <a:rPr lang="nl-BE" sz="3200" b="1" dirty="0">
                <a:solidFill>
                  <a:srgbClr val="C00000"/>
                </a:solidFill>
              </a:rPr>
              <a:t>De toren van Babel</a:t>
            </a:r>
          </a:p>
          <a:p>
            <a:pPr algn="just"/>
            <a:endParaRPr lang="nl-NL" dirty="0">
              <a:solidFill>
                <a:srgbClr val="000000"/>
              </a:solidFill>
            </a:endParaRPr>
          </a:p>
          <a:p>
            <a:pPr marL="285750" indent="-285750" algn="just">
              <a:buFont typeface="Arial" panose="020B0604020202020204" pitchFamily="34" charset="0"/>
              <a:buChar char="•"/>
            </a:pPr>
            <a:r>
              <a:rPr lang="nl-NL" sz="2000" dirty="0">
                <a:solidFill>
                  <a:srgbClr val="000000"/>
                </a:solidFill>
              </a:rPr>
              <a:t>Van eenheid naar versplintering: de toren van Babel, symbool van menselijke rebellie tegen God</a:t>
            </a:r>
          </a:p>
          <a:p>
            <a:pPr marL="285750" indent="-285750" algn="just">
              <a:buFont typeface="Arial" panose="020B0604020202020204" pitchFamily="34" charset="0"/>
              <a:buChar char="•"/>
            </a:pPr>
            <a:r>
              <a:rPr lang="nl-NL" sz="2000" dirty="0">
                <a:solidFill>
                  <a:srgbClr val="000000"/>
                </a:solidFill>
              </a:rPr>
              <a:t>De </a:t>
            </a:r>
            <a:r>
              <a:rPr lang="nl-NL" sz="2000" dirty="0" err="1">
                <a:solidFill>
                  <a:srgbClr val="000000"/>
                </a:solidFill>
              </a:rPr>
              <a:t>bijbelse</a:t>
            </a:r>
            <a:r>
              <a:rPr lang="nl-NL" sz="2000" dirty="0">
                <a:solidFill>
                  <a:srgbClr val="000000"/>
                </a:solidFill>
              </a:rPr>
              <a:t> betekenis van een naam is de essentie van een </a:t>
            </a:r>
            <a:r>
              <a:rPr lang="nl-NL" sz="2000" b="1" dirty="0">
                <a:solidFill>
                  <a:srgbClr val="000000"/>
                </a:solidFill>
              </a:rPr>
              <a:t>wezen</a:t>
            </a:r>
            <a:r>
              <a:rPr lang="nl-NL" sz="2000" dirty="0">
                <a:solidFill>
                  <a:srgbClr val="000000"/>
                </a:solidFill>
              </a:rPr>
              <a:t>, met de daaraan verbonden </a:t>
            </a:r>
            <a:r>
              <a:rPr lang="nl-NL" sz="2000" b="1" dirty="0">
                <a:solidFill>
                  <a:srgbClr val="000000"/>
                </a:solidFill>
              </a:rPr>
              <a:t>autoriteit</a:t>
            </a:r>
            <a:r>
              <a:rPr lang="nl-NL" sz="2000" dirty="0">
                <a:solidFill>
                  <a:srgbClr val="000000"/>
                </a:solidFill>
              </a:rPr>
              <a:t>.</a:t>
            </a: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Genesis 11:1-9 [HSV] </a:t>
            </a:r>
          </a:p>
          <a:p>
            <a:pPr algn="just"/>
            <a:r>
              <a:rPr lang="nl-BE" sz="2400" i="1" dirty="0">
                <a:solidFill>
                  <a:srgbClr val="0070C0"/>
                </a:solidFill>
              </a:rPr>
              <a:t>[1] </a:t>
            </a:r>
            <a:r>
              <a:rPr lang="nl-BE" sz="2400" b="1" i="1" dirty="0">
                <a:solidFill>
                  <a:srgbClr val="C00000"/>
                </a:solidFill>
              </a:rPr>
              <a:t>Heel de aarde had één taal en eendere woorden</a:t>
            </a:r>
            <a:r>
              <a:rPr lang="nl-BE" sz="2400" i="1" dirty="0">
                <a:solidFill>
                  <a:srgbClr val="0070C0"/>
                </a:solidFill>
              </a:rPr>
              <a:t>.</a:t>
            </a:r>
          </a:p>
          <a:p>
            <a:pPr algn="just"/>
            <a:r>
              <a:rPr lang="nl-BE" sz="2400" i="1" dirty="0">
                <a:solidFill>
                  <a:srgbClr val="0070C0"/>
                </a:solidFill>
              </a:rPr>
              <a:t>[2] En het gebeurde, toen zij naar het </a:t>
            </a:r>
            <a:r>
              <a:rPr lang="nl-BE" sz="2400" b="1" i="1" dirty="0">
                <a:solidFill>
                  <a:srgbClr val="0070C0"/>
                </a:solidFill>
              </a:rPr>
              <a:t>oosten</a:t>
            </a:r>
            <a:r>
              <a:rPr lang="nl-BE" sz="2400" i="1" dirty="0">
                <a:solidFill>
                  <a:srgbClr val="0070C0"/>
                </a:solidFill>
              </a:rPr>
              <a:t> trokken, dat zij een vlakte in het land </a:t>
            </a:r>
            <a:r>
              <a:rPr lang="nl-BE" sz="2400" i="1" dirty="0" err="1">
                <a:solidFill>
                  <a:srgbClr val="0070C0"/>
                </a:solidFill>
              </a:rPr>
              <a:t>Sinear</a:t>
            </a:r>
            <a:r>
              <a:rPr lang="nl-BE" sz="2400" i="1" dirty="0">
                <a:solidFill>
                  <a:srgbClr val="0070C0"/>
                </a:solidFill>
              </a:rPr>
              <a:t> vonden. Daar gingen zij wonen.</a:t>
            </a:r>
          </a:p>
          <a:p>
            <a:pPr algn="just"/>
            <a:r>
              <a:rPr lang="nl-BE" sz="2400" i="1" dirty="0">
                <a:solidFill>
                  <a:srgbClr val="0070C0"/>
                </a:solidFill>
              </a:rPr>
              <a:t>[3] En zij zeiden allen tegen elkaar: Kom, laten wij kleiblokken maken en die goed bakken! En de kleiblokken dienden hun tot steen en het asfalt diende hun tot leem.</a:t>
            </a:r>
          </a:p>
          <a:p>
            <a:pPr algn="just"/>
            <a:r>
              <a:rPr lang="nl-BE" sz="2400" i="1" dirty="0">
                <a:solidFill>
                  <a:srgbClr val="0070C0"/>
                </a:solidFill>
              </a:rPr>
              <a:t>[4] En zij zeiden: Kom, laten </a:t>
            </a:r>
            <a:r>
              <a:rPr lang="nl-BE" sz="2400" b="1" i="1" dirty="0">
                <a:solidFill>
                  <a:srgbClr val="0070C0"/>
                </a:solidFill>
              </a:rPr>
              <a:t>wij voor ons </a:t>
            </a:r>
            <a:r>
              <a:rPr lang="nl-BE" sz="2400" i="1" dirty="0">
                <a:solidFill>
                  <a:srgbClr val="0070C0"/>
                </a:solidFill>
              </a:rPr>
              <a:t>een </a:t>
            </a:r>
            <a:r>
              <a:rPr lang="nl-BE" sz="2400" b="1" i="1" dirty="0">
                <a:solidFill>
                  <a:srgbClr val="0070C0"/>
                </a:solidFill>
              </a:rPr>
              <a:t>stad</a:t>
            </a:r>
            <a:r>
              <a:rPr lang="nl-BE" sz="2400" i="1" dirty="0">
                <a:solidFill>
                  <a:srgbClr val="0070C0"/>
                </a:solidFill>
              </a:rPr>
              <a:t> bouwen, en een </a:t>
            </a:r>
            <a:r>
              <a:rPr lang="nl-BE" sz="2400" b="1" i="1" dirty="0">
                <a:solidFill>
                  <a:srgbClr val="0070C0"/>
                </a:solidFill>
              </a:rPr>
              <a:t>toren</a:t>
            </a:r>
            <a:r>
              <a:rPr lang="nl-BE" sz="2400" i="1" dirty="0">
                <a:solidFill>
                  <a:srgbClr val="0070C0"/>
                </a:solidFill>
              </a:rPr>
              <a:t> waarvan de top in de hemel reikt, en </a:t>
            </a:r>
            <a:r>
              <a:rPr lang="nl-BE" sz="2400" b="1" i="1" dirty="0">
                <a:solidFill>
                  <a:srgbClr val="0070C0"/>
                </a:solidFill>
              </a:rPr>
              <a:t>laten we voor ons </a:t>
            </a:r>
            <a:r>
              <a:rPr lang="nl-BE" sz="2400" i="1" dirty="0">
                <a:solidFill>
                  <a:srgbClr val="0070C0"/>
                </a:solidFill>
              </a:rPr>
              <a:t>een </a:t>
            </a:r>
            <a:r>
              <a:rPr lang="nl-BE" sz="2400" b="1" i="1" dirty="0">
                <a:solidFill>
                  <a:srgbClr val="0070C0"/>
                </a:solidFill>
              </a:rPr>
              <a:t>naam</a:t>
            </a:r>
            <a:r>
              <a:rPr lang="nl-BE" sz="2400" i="1" dirty="0">
                <a:solidFill>
                  <a:srgbClr val="0070C0"/>
                </a:solidFill>
              </a:rPr>
              <a:t> maken, anders worden wij over heel de wereld verspreid!</a:t>
            </a:r>
          </a:p>
          <a:p>
            <a:pPr algn="just"/>
            <a:r>
              <a:rPr lang="nl-BE" sz="2400" i="1" dirty="0">
                <a:solidFill>
                  <a:srgbClr val="0070C0"/>
                </a:solidFill>
              </a:rPr>
              <a:t>[5] Toen daalde de HEERE neer om de stad en de toren te zien die de mensenkinderen aan het bouwen waren.</a:t>
            </a:r>
          </a:p>
          <a:p>
            <a:pPr algn="just"/>
            <a:endParaRPr lang="nl-BE" sz="2400" i="1" dirty="0">
              <a:solidFill>
                <a:srgbClr val="0070C0"/>
              </a:solidFill>
            </a:endParaRPr>
          </a:p>
        </p:txBody>
      </p:sp>
    </p:spTree>
    <p:extLst>
      <p:ext uri="{BB962C8B-B14F-4D97-AF65-F5344CB8AC3E}">
        <p14:creationId xmlns:p14="http://schemas.microsoft.com/office/powerpoint/2010/main" val="1927267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611414" y="412789"/>
            <a:ext cx="10969172" cy="5293757"/>
          </a:xfrm>
          <a:prstGeom prst="rect">
            <a:avLst/>
          </a:prstGeom>
          <a:solidFill>
            <a:schemeClr val="bg1">
              <a:alpha val="95000"/>
            </a:schemeClr>
          </a:solidFill>
        </p:spPr>
        <p:txBody>
          <a:bodyPr wrap="square" rtlCol="0">
            <a:spAutoFit/>
          </a:bodyPr>
          <a:lstStyle/>
          <a:p>
            <a:pPr algn="ctr"/>
            <a:r>
              <a:rPr lang="nl-BE" sz="3200" b="1" dirty="0">
                <a:solidFill>
                  <a:srgbClr val="C00000"/>
                </a:solidFill>
              </a:rPr>
              <a:t>Babel, de tegenhanger van Jeruzalem</a:t>
            </a:r>
          </a:p>
          <a:p>
            <a:pPr algn="just"/>
            <a:endParaRPr lang="nl-NL" dirty="0">
              <a:solidFill>
                <a:srgbClr val="000000"/>
              </a:solidFill>
            </a:endParaRPr>
          </a:p>
          <a:p>
            <a:pPr marL="285750" indent="-285750" algn="just">
              <a:buFont typeface="Arial" panose="020B0604020202020204" pitchFamily="34" charset="0"/>
              <a:buChar char="•"/>
            </a:pPr>
            <a:r>
              <a:rPr lang="nl-NL" sz="2400" dirty="0">
                <a:solidFill>
                  <a:srgbClr val="000000"/>
                </a:solidFill>
              </a:rPr>
              <a:t>God vestigt </a:t>
            </a:r>
            <a:r>
              <a:rPr lang="nl-NL" sz="2400" b="1" dirty="0">
                <a:solidFill>
                  <a:srgbClr val="000000"/>
                </a:solidFill>
              </a:rPr>
              <a:t>Zijn</a:t>
            </a:r>
            <a:r>
              <a:rPr lang="nl-NL" sz="2400" dirty="0">
                <a:solidFill>
                  <a:srgbClr val="000000"/>
                </a:solidFill>
              </a:rPr>
              <a:t> </a:t>
            </a:r>
            <a:r>
              <a:rPr lang="nl-NL" sz="2400" b="1" dirty="0">
                <a:solidFill>
                  <a:srgbClr val="000000"/>
                </a:solidFill>
              </a:rPr>
              <a:t>Naam</a:t>
            </a:r>
            <a:r>
              <a:rPr lang="nl-NL" sz="2400" dirty="0">
                <a:solidFill>
                  <a:srgbClr val="000000"/>
                </a:solidFill>
              </a:rPr>
              <a:t> in Jeruzalem</a:t>
            </a:r>
            <a:endParaRPr lang="nl-NL" sz="2400" b="1"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1 Koningen 11:36 [HSV] </a:t>
            </a:r>
          </a:p>
          <a:p>
            <a:pPr algn="just"/>
            <a:r>
              <a:rPr lang="nl-BE" sz="2400" i="1" dirty="0">
                <a:solidFill>
                  <a:srgbClr val="0070C0"/>
                </a:solidFill>
              </a:rPr>
              <a:t>[36] En aan zijn zoon zal Ik één stam geven, zodat Mijn dienaar David alle dagen een lamp voor Mijn aangezicht zal hebben in </a:t>
            </a:r>
            <a:r>
              <a:rPr lang="nl-BE" sz="2400" b="1" i="1" dirty="0">
                <a:solidFill>
                  <a:srgbClr val="0070C0"/>
                </a:solidFill>
              </a:rPr>
              <a:t>Jeruzalem</a:t>
            </a:r>
            <a:r>
              <a:rPr lang="nl-BE" sz="2400" i="1" dirty="0">
                <a:solidFill>
                  <a:srgbClr val="0070C0"/>
                </a:solidFill>
              </a:rPr>
              <a:t>, de stad die Ik voor Mij heb verkozen </a:t>
            </a:r>
            <a:r>
              <a:rPr lang="nl-BE" sz="2400" b="1" i="1" dirty="0">
                <a:solidFill>
                  <a:srgbClr val="0070C0"/>
                </a:solidFill>
              </a:rPr>
              <a:t>om Mijn Naam daar te vestigen</a:t>
            </a:r>
            <a:r>
              <a:rPr lang="nl-BE" sz="2400" i="1" dirty="0">
                <a:solidFill>
                  <a:srgbClr val="0070C0"/>
                </a:solidFill>
              </a:rPr>
              <a:t>.</a:t>
            </a:r>
          </a:p>
          <a:p>
            <a:pPr algn="just"/>
            <a:endParaRPr lang="nl-BE" sz="2400" i="1" dirty="0">
              <a:solidFill>
                <a:srgbClr val="0070C0"/>
              </a:solidFill>
            </a:endParaRPr>
          </a:p>
          <a:p>
            <a:pPr marL="285750" indent="-285750" algn="just">
              <a:buFont typeface="Arial" panose="020B0604020202020204" pitchFamily="34" charset="0"/>
              <a:buChar char="•"/>
            </a:pPr>
            <a:r>
              <a:rPr lang="nl-NL" sz="2400" b="1" dirty="0">
                <a:solidFill>
                  <a:srgbClr val="000000"/>
                </a:solidFill>
              </a:rPr>
              <a:t>Babel (Babylon) </a:t>
            </a:r>
            <a:r>
              <a:rPr lang="nl-NL" sz="2400" dirty="0">
                <a:solidFill>
                  <a:srgbClr val="000000"/>
                </a:solidFill>
              </a:rPr>
              <a:t>vestigt </a:t>
            </a:r>
            <a:r>
              <a:rPr lang="nl-NL" sz="2400" b="1" dirty="0">
                <a:solidFill>
                  <a:srgbClr val="000000"/>
                </a:solidFill>
              </a:rPr>
              <a:t>een naam van mensen</a:t>
            </a:r>
          </a:p>
          <a:p>
            <a:pPr marL="457200" indent="-457200" algn="just">
              <a:buFont typeface="Arial" panose="020B0604020202020204" pitchFamily="34" charset="0"/>
              <a:buChar char="•"/>
            </a:pPr>
            <a:r>
              <a:rPr lang="nl-BE" sz="2400" b="1" i="1" dirty="0">
                <a:solidFill>
                  <a:srgbClr val="0070C0"/>
                </a:solidFill>
              </a:rPr>
              <a:t>Genesis 11:4 [HSV] </a:t>
            </a:r>
          </a:p>
          <a:p>
            <a:pPr algn="just"/>
            <a:r>
              <a:rPr lang="nl-BE" sz="2400" i="1" dirty="0">
                <a:solidFill>
                  <a:srgbClr val="0070C0"/>
                </a:solidFill>
              </a:rPr>
              <a:t>[4] En zij zeiden: Kom, laten wij voor ons een stad bouwen, en een toren waarvan de top in de hemel reikt, </a:t>
            </a:r>
            <a:r>
              <a:rPr lang="nl-BE" sz="2400" b="1" i="1" dirty="0">
                <a:solidFill>
                  <a:srgbClr val="0070C0"/>
                </a:solidFill>
              </a:rPr>
              <a:t>en laten we voor ons een naam maken</a:t>
            </a:r>
            <a:r>
              <a:rPr lang="nl-BE" sz="2400" i="1" dirty="0">
                <a:solidFill>
                  <a:srgbClr val="0070C0"/>
                </a:solidFill>
              </a:rPr>
              <a:t>, anders worden wij over heel de aarde verspreid!</a:t>
            </a:r>
          </a:p>
          <a:p>
            <a:pPr algn="just"/>
            <a:endParaRPr lang="nl-BE" sz="2400" i="1" dirty="0">
              <a:solidFill>
                <a:srgbClr val="0070C0"/>
              </a:solidFill>
            </a:endParaRPr>
          </a:p>
        </p:txBody>
      </p:sp>
    </p:spTree>
    <p:extLst>
      <p:ext uri="{BB962C8B-B14F-4D97-AF65-F5344CB8AC3E}">
        <p14:creationId xmlns:p14="http://schemas.microsoft.com/office/powerpoint/2010/main" val="1535378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402059" y="89378"/>
            <a:ext cx="10368261" cy="1200329"/>
          </a:xfrm>
          <a:prstGeom prst="rect">
            <a:avLst/>
          </a:prstGeom>
          <a:solidFill>
            <a:schemeClr val="bg1">
              <a:alpha val="95000"/>
            </a:schemeClr>
          </a:solidFill>
        </p:spPr>
        <p:txBody>
          <a:bodyPr wrap="square" rtlCol="0">
            <a:spAutoFit/>
          </a:bodyPr>
          <a:lstStyle/>
          <a:p>
            <a:pPr algn="ctr"/>
            <a:r>
              <a:rPr lang="nl-BE" sz="3200" b="1" dirty="0">
                <a:solidFill>
                  <a:srgbClr val="C00000"/>
                </a:solidFill>
              </a:rPr>
              <a:t>Waarom een toren?</a:t>
            </a:r>
            <a:endParaRPr lang="nl-NL" dirty="0">
              <a:solidFill>
                <a:srgbClr val="000000"/>
              </a:solidFill>
            </a:endParaRPr>
          </a:p>
          <a:p>
            <a:pPr marL="285750" indent="-285750" algn="just">
              <a:buFont typeface="Arial" panose="020B0604020202020204" pitchFamily="34" charset="0"/>
              <a:buChar char="•"/>
            </a:pPr>
            <a:r>
              <a:rPr lang="nl-NL" sz="2000" dirty="0">
                <a:solidFill>
                  <a:srgbClr val="000000"/>
                </a:solidFill>
              </a:rPr>
              <a:t>Een </a:t>
            </a:r>
            <a:r>
              <a:rPr lang="nl-NL" sz="2000" b="1" dirty="0">
                <a:solidFill>
                  <a:srgbClr val="000000"/>
                </a:solidFill>
              </a:rPr>
              <a:t>toren</a:t>
            </a:r>
            <a:r>
              <a:rPr lang="nl-NL" sz="2000" dirty="0">
                <a:solidFill>
                  <a:srgbClr val="000000"/>
                </a:solidFill>
              </a:rPr>
              <a:t> symboliseert macht en aanzien, zowel in politiek als in religie.</a:t>
            </a:r>
          </a:p>
          <a:p>
            <a:pPr marL="285750" indent="-285750" algn="just">
              <a:buFont typeface="Arial" panose="020B0604020202020204" pitchFamily="34" charset="0"/>
              <a:buChar char="•"/>
            </a:pPr>
            <a:r>
              <a:rPr lang="nl-NL" sz="2000" b="1" dirty="0">
                <a:solidFill>
                  <a:srgbClr val="000000"/>
                </a:solidFill>
              </a:rPr>
              <a:t>Voorbeeld 1: </a:t>
            </a:r>
            <a:r>
              <a:rPr lang="nl-NL" sz="2000" dirty="0">
                <a:solidFill>
                  <a:srgbClr val="000000"/>
                </a:solidFill>
              </a:rPr>
              <a:t>de</a:t>
            </a:r>
            <a:r>
              <a:rPr lang="nl-NL" sz="2000" b="1" dirty="0">
                <a:solidFill>
                  <a:srgbClr val="000000"/>
                </a:solidFill>
              </a:rPr>
              <a:t> </a:t>
            </a:r>
            <a:r>
              <a:rPr lang="nl-NL" sz="2000" b="1" dirty="0" err="1">
                <a:solidFill>
                  <a:srgbClr val="000000"/>
                </a:solidFill>
              </a:rPr>
              <a:t>Khalifa</a:t>
            </a:r>
            <a:r>
              <a:rPr lang="nl-NL" sz="2000" b="1" dirty="0">
                <a:solidFill>
                  <a:srgbClr val="000000"/>
                </a:solidFill>
              </a:rPr>
              <a:t>-toren </a:t>
            </a:r>
            <a:r>
              <a:rPr lang="nl-NL" sz="2000" dirty="0">
                <a:solidFill>
                  <a:srgbClr val="000000"/>
                </a:solidFill>
              </a:rPr>
              <a:t>in</a:t>
            </a:r>
            <a:r>
              <a:rPr lang="nl-NL" sz="2000" b="1" dirty="0">
                <a:solidFill>
                  <a:srgbClr val="000000"/>
                </a:solidFill>
              </a:rPr>
              <a:t> Dubai </a:t>
            </a:r>
            <a:r>
              <a:rPr lang="nl-NL" sz="2000" dirty="0">
                <a:solidFill>
                  <a:srgbClr val="000000"/>
                </a:solidFill>
              </a:rPr>
              <a:t>(Verenigde Arabische Emiraten) (828 m hoog)</a:t>
            </a:r>
            <a:endParaRPr lang="nl-NL" sz="2000" b="1" dirty="0">
              <a:solidFill>
                <a:srgbClr val="000000"/>
              </a:solidFill>
            </a:endParaRPr>
          </a:p>
        </p:txBody>
      </p:sp>
      <p:pic>
        <p:nvPicPr>
          <p:cNvPr id="2" name="Afbeelding 1">
            <a:extLst>
              <a:ext uri="{FF2B5EF4-FFF2-40B4-BE49-F238E27FC236}">
                <a16:creationId xmlns:a16="http://schemas.microsoft.com/office/drawing/2014/main" id="{7FF7078F-EC5B-09E8-B4E7-29CEEE4B15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3522" y="1396365"/>
            <a:ext cx="3580629" cy="5372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Afbeelding 3">
            <a:extLst>
              <a:ext uri="{FF2B5EF4-FFF2-40B4-BE49-F238E27FC236}">
                <a16:creationId xmlns:a16="http://schemas.microsoft.com/office/drawing/2014/main" id="{CD6B8037-940E-5F62-1BDE-7378457CB1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06941" y="1793220"/>
            <a:ext cx="7335678" cy="4126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4337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402059" y="89378"/>
            <a:ext cx="10368261" cy="1200329"/>
          </a:xfrm>
          <a:prstGeom prst="rect">
            <a:avLst/>
          </a:prstGeom>
          <a:solidFill>
            <a:schemeClr val="bg1">
              <a:alpha val="95000"/>
            </a:schemeClr>
          </a:solidFill>
        </p:spPr>
        <p:txBody>
          <a:bodyPr wrap="square" rtlCol="0">
            <a:spAutoFit/>
          </a:bodyPr>
          <a:lstStyle/>
          <a:p>
            <a:pPr algn="ctr"/>
            <a:r>
              <a:rPr lang="nl-BE" sz="3200" b="1" dirty="0">
                <a:solidFill>
                  <a:srgbClr val="C00000"/>
                </a:solidFill>
              </a:rPr>
              <a:t>Waarom een toren?</a:t>
            </a:r>
            <a:endParaRPr lang="nl-NL" dirty="0">
              <a:solidFill>
                <a:srgbClr val="000000"/>
              </a:solidFill>
            </a:endParaRPr>
          </a:p>
          <a:p>
            <a:pPr marL="285750" indent="-285750" algn="just">
              <a:buFont typeface="Arial" panose="020B0604020202020204" pitchFamily="34" charset="0"/>
              <a:buChar char="•"/>
            </a:pPr>
            <a:r>
              <a:rPr lang="nl-NL" sz="2000" dirty="0">
                <a:solidFill>
                  <a:srgbClr val="000000"/>
                </a:solidFill>
              </a:rPr>
              <a:t>Een toren symboliseert macht en aanzien, zowel in politiek als in religie.</a:t>
            </a:r>
          </a:p>
          <a:p>
            <a:pPr marL="285750" indent="-285750" algn="just">
              <a:buFont typeface="Arial" panose="020B0604020202020204" pitchFamily="34" charset="0"/>
              <a:buChar char="•"/>
            </a:pPr>
            <a:r>
              <a:rPr lang="nl-NL" sz="2000" b="1" dirty="0">
                <a:solidFill>
                  <a:srgbClr val="000000"/>
                </a:solidFill>
              </a:rPr>
              <a:t>Voorbeeld 2: </a:t>
            </a:r>
            <a:r>
              <a:rPr lang="nl-NL" sz="2000" dirty="0">
                <a:solidFill>
                  <a:srgbClr val="000000"/>
                </a:solidFill>
              </a:rPr>
              <a:t>de </a:t>
            </a:r>
            <a:r>
              <a:rPr lang="nl-NL" sz="2000" b="1" dirty="0" err="1">
                <a:solidFill>
                  <a:srgbClr val="000000"/>
                </a:solidFill>
              </a:rPr>
              <a:t>Jeddah</a:t>
            </a:r>
            <a:r>
              <a:rPr lang="nl-NL" sz="2000" b="1" dirty="0">
                <a:solidFill>
                  <a:srgbClr val="000000"/>
                </a:solidFill>
              </a:rPr>
              <a:t> </a:t>
            </a:r>
            <a:r>
              <a:rPr lang="nl-NL" sz="2000" b="1" dirty="0" err="1">
                <a:solidFill>
                  <a:srgbClr val="000000"/>
                </a:solidFill>
              </a:rPr>
              <a:t>Tower</a:t>
            </a:r>
            <a:r>
              <a:rPr lang="nl-NL" sz="2000" dirty="0">
                <a:solidFill>
                  <a:srgbClr val="000000"/>
                </a:solidFill>
              </a:rPr>
              <a:t>/</a:t>
            </a:r>
            <a:r>
              <a:rPr lang="nl-NL" sz="2000" b="1" dirty="0" err="1">
                <a:solidFill>
                  <a:srgbClr val="000000"/>
                </a:solidFill>
              </a:rPr>
              <a:t>Kingdom</a:t>
            </a:r>
            <a:r>
              <a:rPr lang="nl-NL" sz="2000" b="1" dirty="0">
                <a:solidFill>
                  <a:srgbClr val="000000"/>
                </a:solidFill>
              </a:rPr>
              <a:t> </a:t>
            </a:r>
            <a:r>
              <a:rPr lang="nl-NL" sz="2000" b="1" dirty="0" err="1">
                <a:solidFill>
                  <a:srgbClr val="000000"/>
                </a:solidFill>
              </a:rPr>
              <a:t>Tower</a:t>
            </a:r>
            <a:r>
              <a:rPr lang="nl-NL" sz="2000" b="1" dirty="0">
                <a:solidFill>
                  <a:srgbClr val="000000"/>
                </a:solidFill>
              </a:rPr>
              <a:t> </a:t>
            </a:r>
            <a:r>
              <a:rPr lang="nl-NL" sz="2000" dirty="0">
                <a:solidFill>
                  <a:srgbClr val="000000"/>
                </a:solidFill>
              </a:rPr>
              <a:t>in Saudi Arabië (&gt; 1000 m hoog)</a:t>
            </a:r>
            <a:endParaRPr lang="nl-NL" sz="2000" b="1" dirty="0">
              <a:solidFill>
                <a:srgbClr val="000000"/>
              </a:solidFill>
            </a:endParaRPr>
          </a:p>
        </p:txBody>
      </p:sp>
      <p:pic>
        <p:nvPicPr>
          <p:cNvPr id="2" name="Afbeelding 1">
            <a:extLst>
              <a:ext uri="{FF2B5EF4-FFF2-40B4-BE49-F238E27FC236}">
                <a16:creationId xmlns:a16="http://schemas.microsoft.com/office/drawing/2014/main" id="{7FF7078F-EC5B-09E8-B4E7-29CEEE4B15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883" y="1509199"/>
            <a:ext cx="4146854" cy="502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Afbeelding 3">
            <a:extLst>
              <a:ext uri="{FF2B5EF4-FFF2-40B4-BE49-F238E27FC236}">
                <a16:creationId xmlns:a16="http://schemas.microsoft.com/office/drawing/2014/main" id="{CD6B8037-940E-5F62-1BDE-7378457CB1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75227" y="1475843"/>
            <a:ext cx="7588890" cy="5089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98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408935" y="61877"/>
            <a:ext cx="9742619" cy="892552"/>
          </a:xfrm>
          <a:prstGeom prst="rect">
            <a:avLst/>
          </a:prstGeom>
          <a:solidFill>
            <a:schemeClr val="bg1">
              <a:alpha val="95000"/>
            </a:schemeClr>
          </a:solidFill>
        </p:spPr>
        <p:txBody>
          <a:bodyPr wrap="square" rtlCol="0">
            <a:spAutoFit/>
          </a:bodyPr>
          <a:lstStyle/>
          <a:p>
            <a:pPr algn="ctr"/>
            <a:r>
              <a:rPr lang="nl-BE" sz="3200" b="1" dirty="0">
                <a:solidFill>
                  <a:srgbClr val="C00000"/>
                </a:solidFill>
              </a:rPr>
              <a:t>De </a:t>
            </a:r>
            <a:r>
              <a:rPr lang="nl-BE" sz="3200" b="1" dirty="0" err="1">
                <a:solidFill>
                  <a:srgbClr val="C00000"/>
                </a:solidFill>
              </a:rPr>
              <a:t>bijbelse</a:t>
            </a:r>
            <a:r>
              <a:rPr lang="nl-BE" sz="3200" b="1" dirty="0">
                <a:solidFill>
                  <a:srgbClr val="C00000"/>
                </a:solidFill>
              </a:rPr>
              <a:t> betekenis van het oosten</a:t>
            </a:r>
            <a:endParaRPr lang="nl-NL" dirty="0">
              <a:solidFill>
                <a:srgbClr val="000000"/>
              </a:solidFill>
            </a:endParaRPr>
          </a:p>
          <a:p>
            <a:pPr marL="285750" indent="-285750" algn="just">
              <a:buFont typeface="Arial" panose="020B0604020202020204" pitchFamily="34" charset="0"/>
              <a:buChar char="•"/>
            </a:pPr>
            <a:r>
              <a:rPr lang="nl-NL" sz="2000" b="1" dirty="0">
                <a:solidFill>
                  <a:srgbClr val="000000"/>
                </a:solidFill>
              </a:rPr>
              <a:t>Dubai </a:t>
            </a:r>
            <a:r>
              <a:rPr lang="nl-NL" sz="2000" dirty="0">
                <a:solidFill>
                  <a:srgbClr val="000000"/>
                </a:solidFill>
              </a:rPr>
              <a:t>(</a:t>
            </a:r>
            <a:r>
              <a:rPr lang="nl-NL" sz="2000" dirty="0" err="1">
                <a:solidFill>
                  <a:srgbClr val="000000"/>
                </a:solidFill>
              </a:rPr>
              <a:t>Khalifa</a:t>
            </a:r>
            <a:r>
              <a:rPr lang="nl-NL" sz="2000" dirty="0">
                <a:solidFill>
                  <a:srgbClr val="000000"/>
                </a:solidFill>
              </a:rPr>
              <a:t> </a:t>
            </a:r>
            <a:r>
              <a:rPr lang="nl-NL" sz="2000" dirty="0" err="1">
                <a:solidFill>
                  <a:srgbClr val="000000"/>
                </a:solidFill>
              </a:rPr>
              <a:t>Tower</a:t>
            </a:r>
            <a:r>
              <a:rPr lang="nl-NL" sz="2000" dirty="0">
                <a:solidFill>
                  <a:srgbClr val="000000"/>
                </a:solidFill>
              </a:rPr>
              <a:t>) en </a:t>
            </a:r>
            <a:r>
              <a:rPr lang="nl-NL" sz="2000" b="1" dirty="0" err="1">
                <a:solidFill>
                  <a:srgbClr val="000000"/>
                </a:solidFill>
              </a:rPr>
              <a:t>Jeddah</a:t>
            </a:r>
            <a:r>
              <a:rPr lang="nl-NL" sz="2000" b="1" dirty="0">
                <a:solidFill>
                  <a:srgbClr val="000000"/>
                </a:solidFill>
              </a:rPr>
              <a:t> </a:t>
            </a:r>
            <a:r>
              <a:rPr lang="nl-NL" sz="2000" dirty="0">
                <a:solidFill>
                  <a:srgbClr val="000000"/>
                </a:solidFill>
              </a:rPr>
              <a:t>(</a:t>
            </a:r>
            <a:r>
              <a:rPr lang="nl-NL" sz="2000" dirty="0" err="1">
                <a:solidFill>
                  <a:srgbClr val="000000"/>
                </a:solidFill>
              </a:rPr>
              <a:t>Kingdom</a:t>
            </a:r>
            <a:r>
              <a:rPr lang="nl-NL" sz="2000" dirty="0">
                <a:solidFill>
                  <a:srgbClr val="000000"/>
                </a:solidFill>
              </a:rPr>
              <a:t> </a:t>
            </a:r>
            <a:r>
              <a:rPr lang="nl-NL" sz="2000" dirty="0" err="1">
                <a:solidFill>
                  <a:srgbClr val="000000"/>
                </a:solidFill>
              </a:rPr>
              <a:t>Tower</a:t>
            </a:r>
            <a:r>
              <a:rPr lang="nl-NL" sz="2000" dirty="0">
                <a:solidFill>
                  <a:srgbClr val="000000"/>
                </a:solidFill>
              </a:rPr>
              <a:t>) ligt ten </a:t>
            </a:r>
            <a:r>
              <a:rPr lang="nl-NL" sz="2000" b="1" dirty="0">
                <a:solidFill>
                  <a:srgbClr val="000000"/>
                </a:solidFill>
              </a:rPr>
              <a:t>OOSTEN</a:t>
            </a:r>
            <a:r>
              <a:rPr lang="nl-NL" sz="2000" dirty="0">
                <a:solidFill>
                  <a:srgbClr val="000000"/>
                </a:solidFill>
              </a:rPr>
              <a:t> van Jeruzalem</a:t>
            </a:r>
            <a:endParaRPr lang="nl-NL" sz="2000" b="1" dirty="0">
              <a:solidFill>
                <a:srgbClr val="000000"/>
              </a:solidFill>
            </a:endParaRPr>
          </a:p>
        </p:txBody>
      </p:sp>
      <p:pic>
        <p:nvPicPr>
          <p:cNvPr id="4" name="Afbeelding 3">
            <a:extLst>
              <a:ext uri="{FF2B5EF4-FFF2-40B4-BE49-F238E27FC236}">
                <a16:creationId xmlns:a16="http://schemas.microsoft.com/office/drawing/2014/main" id="{CD6B8037-940E-5F62-1BDE-7378457CB1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9971" y="1106843"/>
            <a:ext cx="5462449" cy="5462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fbeelding 4">
            <a:extLst>
              <a:ext uri="{FF2B5EF4-FFF2-40B4-BE49-F238E27FC236}">
                <a16:creationId xmlns:a16="http://schemas.microsoft.com/office/drawing/2014/main" id="{9A8804E1-0409-F3FD-EFE8-C970BFDCB7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80244" y="1106842"/>
            <a:ext cx="5462449" cy="5462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1903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535787" y="85892"/>
            <a:ext cx="10969172" cy="892552"/>
          </a:xfrm>
          <a:prstGeom prst="rect">
            <a:avLst/>
          </a:prstGeom>
          <a:solidFill>
            <a:schemeClr val="bg1">
              <a:alpha val="95000"/>
            </a:schemeClr>
          </a:solidFill>
        </p:spPr>
        <p:txBody>
          <a:bodyPr wrap="square" rtlCol="0">
            <a:spAutoFit/>
          </a:bodyPr>
          <a:lstStyle/>
          <a:p>
            <a:pPr algn="ctr"/>
            <a:r>
              <a:rPr lang="nl-BE" sz="3200" b="1" dirty="0">
                <a:solidFill>
                  <a:srgbClr val="C00000"/>
                </a:solidFill>
              </a:rPr>
              <a:t>Gewenning via de media, ‘misleiding’ via film (komedie/drama)</a:t>
            </a:r>
            <a:endParaRPr lang="nl-NL" dirty="0">
              <a:solidFill>
                <a:srgbClr val="000000"/>
              </a:solidFill>
            </a:endParaRPr>
          </a:p>
          <a:p>
            <a:pPr marL="285750" indent="-285750" algn="just">
              <a:buFont typeface="Arial" panose="020B0604020202020204" pitchFamily="34" charset="0"/>
              <a:buChar char="•"/>
            </a:pPr>
            <a:r>
              <a:rPr lang="nl-NL" sz="2000" dirty="0">
                <a:solidFill>
                  <a:srgbClr val="000000"/>
                </a:solidFill>
              </a:rPr>
              <a:t>Wees alert, ook voor jouw dierbaren. Kijk in geloof naar de wereld met een </a:t>
            </a:r>
            <a:r>
              <a:rPr lang="nl-NL" sz="2000" dirty="0" err="1">
                <a:solidFill>
                  <a:srgbClr val="000000"/>
                </a:solidFill>
              </a:rPr>
              <a:t>bijbelse</a:t>
            </a:r>
            <a:r>
              <a:rPr lang="nl-NL" sz="2000" dirty="0">
                <a:solidFill>
                  <a:srgbClr val="000000"/>
                </a:solidFill>
              </a:rPr>
              <a:t> blik a.u.b.</a:t>
            </a:r>
          </a:p>
        </p:txBody>
      </p:sp>
      <p:pic>
        <p:nvPicPr>
          <p:cNvPr id="4" name="Afbeelding 3">
            <a:extLst>
              <a:ext uri="{FF2B5EF4-FFF2-40B4-BE49-F238E27FC236}">
                <a16:creationId xmlns:a16="http://schemas.microsoft.com/office/drawing/2014/main" id="{43382B1E-A9DE-10F2-E449-B0D6890A74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6404" y="1152372"/>
            <a:ext cx="3891033" cy="5554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fbeelding 4">
            <a:extLst>
              <a:ext uri="{FF2B5EF4-FFF2-40B4-BE49-F238E27FC236}">
                <a16:creationId xmlns:a16="http://schemas.microsoft.com/office/drawing/2014/main" id="{13BF5E4D-D7D9-2360-53B1-95ED00BA5D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76765" y="1185015"/>
            <a:ext cx="3573849" cy="1876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fbeelding 5">
            <a:extLst>
              <a:ext uri="{FF2B5EF4-FFF2-40B4-BE49-F238E27FC236}">
                <a16:creationId xmlns:a16="http://schemas.microsoft.com/office/drawing/2014/main" id="{6B501A4D-F046-EC50-E67D-2DFDC8CCB4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61784" y="3267857"/>
            <a:ext cx="7603812" cy="3326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8316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4F028B9-A231-4D80-BCEF-F0EFED176957}"/>
              </a:ext>
            </a:extLst>
          </p:cNvPr>
          <p:cNvSpPr txBox="1"/>
          <p:nvPr/>
        </p:nvSpPr>
        <p:spPr>
          <a:xfrm>
            <a:off x="2110683" y="5995491"/>
            <a:ext cx="8257102" cy="523220"/>
          </a:xfrm>
          <a:prstGeom prst="rect">
            <a:avLst/>
          </a:prstGeom>
          <a:solidFill>
            <a:schemeClr val="bg1">
              <a:alpha val="2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FF99"/>
                </a:solidFill>
                <a:effectLst/>
                <a:uLnTx/>
                <a:uFillTx/>
                <a:latin typeface="Calibri" panose="020F0502020204030204"/>
                <a:ea typeface="+mn-ea"/>
                <a:cs typeface="+mn-cs"/>
              </a:rPr>
              <a:t>Wees alert voor het ‘nieuwe’ Babylon</a:t>
            </a:r>
            <a:endParaRPr kumimoji="0" lang="nl-BE" sz="28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294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347387" y="268378"/>
            <a:ext cx="11340433" cy="5692410"/>
          </a:xfrm>
          <a:prstGeom prst="rect">
            <a:avLst/>
          </a:prstGeom>
          <a:solidFill>
            <a:schemeClr val="bg1">
              <a:alpha val="95000"/>
            </a:schemeClr>
          </a:solidFill>
        </p:spPr>
        <p:txBody>
          <a:bodyPr wrap="square" rtlCol="0">
            <a:spAutoFit/>
          </a:bodyPr>
          <a:lstStyle/>
          <a:p>
            <a:pPr algn="ctr"/>
            <a:r>
              <a:rPr lang="nl-BE" sz="3200" b="1" dirty="0">
                <a:solidFill>
                  <a:srgbClr val="C00000"/>
                </a:solidFill>
              </a:rPr>
              <a:t>De toren van Babel</a:t>
            </a:r>
          </a:p>
          <a:p>
            <a:pPr algn="just"/>
            <a:endParaRPr lang="nl-NL" dirty="0">
              <a:solidFill>
                <a:srgbClr val="000000"/>
              </a:solidFill>
            </a:endParaRPr>
          </a:p>
          <a:p>
            <a:pPr marL="285750" indent="-285750" algn="just">
              <a:buFont typeface="Arial" panose="020B0604020202020204" pitchFamily="34" charset="0"/>
              <a:buChar char="•"/>
            </a:pPr>
            <a:r>
              <a:rPr lang="nl-NL" dirty="0">
                <a:solidFill>
                  <a:srgbClr val="000000"/>
                </a:solidFill>
              </a:rPr>
              <a:t>Van eenheid naar versplintering: Genesis 11</a:t>
            </a:r>
          </a:p>
          <a:p>
            <a:pPr marL="457200" indent="-457200" algn="just">
              <a:buFont typeface="Arial" panose="020B0604020202020204" pitchFamily="34" charset="0"/>
              <a:buChar char="•"/>
            </a:pPr>
            <a:r>
              <a:rPr lang="nl-BE" sz="2400" b="1" i="1" dirty="0">
                <a:solidFill>
                  <a:srgbClr val="0070C0"/>
                </a:solidFill>
              </a:rPr>
              <a:t>Genesis 11:1-9 [HSV] </a:t>
            </a:r>
          </a:p>
          <a:p>
            <a:pPr algn="just"/>
            <a:r>
              <a:rPr lang="nl-BE" sz="2400" i="1" dirty="0">
                <a:solidFill>
                  <a:srgbClr val="0070C0"/>
                </a:solidFill>
              </a:rPr>
              <a:t>[6] en </a:t>
            </a:r>
            <a:r>
              <a:rPr lang="nl-BE" sz="2400" b="1" i="1" dirty="0">
                <a:solidFill>
                  <a:srgbClr val="0070C0"/>
                </a:solidFill>
              </a:rPr>
              <a:t>de HEERE </a:t>
            </a:r>
            <a:r>
              <a:rPr lang="nl-BE" sz="2400" i="1" dirty="0">
                <a:solidFill>
                  <a:srgbClr val="0070C0"/>
                </a:solidFill>
              </a:rPr>
              <a:t>zei: Zie, zij vormen één volk en hebben allen één taal. Dit is het begin van wat zij gaan doen, en nu zal niets van wat zij zich voornemen te doen, voor hen onmogelijk zijn.</a:t>
            </a:r>
          </a:p>
          <a:p>
            <a:pPr algn="just"/>
            <a:r>
              <a:rPr lang="nl-BE" sz="2400" i="1" dirty="0">
                <a:solidFill>
                  <a:srgbClr val="0070C0"/>
                </a:solidFill>
              </a:rPr>
              <a:t>[7] Kom, laten </a:t>
            </a:r>
            <a:r>
              <a:rPr lang="nl-BE" sz="2400" b="1" i="1" dirty="0">
                <a:solidFill>
                  <a:srgbClr val="0070C0"/>
                </a:solidFill>
              </a:rPr>
              <a:t>Wij</a:t>
            </a:r>
            <a:r>
              <a:rPr lang="nl-BE" sz="2400" i="1" dirty="0">
                <a:solidFill>
                  <a:srgbClr val="0070C0"/>
                </a:solidFill>
              </a:rPr>
              <a:t> neerdalen en laten </a:t>
            </a:r>
            <a:r>
              <a:rPr lang="nl-BE" sz="2400" b="1" i="1" dirty="0">
                <a:solidFill>
                  <a:srgbClr val="0070C0"/>
                </a:solidFill>
              </a:rPr>
              <a:t>Wij</a:t>
            </a:r>
            <a:r>
              <a:rPr lang="nl-BE" sz="2400" i="1" dirty="0">
                <a:solidFill>
                  <a:srgbClr val="0070C0"/>
                </a:solidFill>
              </a:rPr>
              <a:t> hun taal daar verwarren, zodat zij geen van alle elkaars taal kunnen begrijpen.</a:t>
            </a:r>
          </a:p>
          <a:p>
            <a:pPr algn="just"/>
            <a:r>
              <a:rPr lang="nl-BE" sz="2400" i="1" dirty="0">
                <a:solidFill>
                  <a:srgbClr val="0070C0"/>
                </a:solidFill>
              </a:rPr>
              <a:t>[8] Zo verspreidde </a:t>
            </a:r>
            <a:r>
              <a:rPr lang="nl-BE" sz="2400" b="1" i="1" dirty="0">
                <a:solidFill>
                  <a:srgbClr val="0070C0"/>
                </a:solidFill>
              </a:rPr>
              <a:t>de HEERE </a:t>
            </a:r>
            <a:r>
              <a:rPr lang="nl-BE" sz="2400" i="1" dirty="0">
                <a:solidFill>
                  <a:srgbClr val="0070C0"/>
                </a:solidFill>
              </a:rPr>
              <a:t>hen vandaar over heel de aarde, en zij hielden op met het bouwen van de stad.</a:t>
            </a:r>
          </a:p>
          <a:p>
            <a:pPr algn="just"/>
            <a:r>
              <a:rPr lang="nl-BE" sz="2400" i="1" dirty="0">
                <a:solidFill>
                  <a:srgbClr val="0070C0"/>
                </a:solidFill>
              </a:rPr>
              <a:t>[9] Daarom gaf men haar de naam </a:t>
            </a:r>
            <a:r>
              <a:rPr lang="nl-BE" sz="2400" b="1" i="1" dirty="0">
                <a:solidFill>
                  <a:srgbClr val="C00000"/>
                </a:solidFill>
              </a:rPr>
              <a:t>Babel</a:t>
            </a:r>
            <a:r>
              <a:rPr lang="nl-BE" sz="2400" i="1" dirty="0">
                <a:solidFill>
                  <a:srgbClr val="0070C0"/>
                </a:solidFill>
              </a:rPr>
              <a:t> (= verwarren (Hebreeuws)): </a:t>
            </a:r>
            <a:r>
              <a:rPr lang="nl-BE" sz="2400" b="1" i="1" dirty="0">
                <a:solidFill>
                  <a:srgbClr val="C00000"/>
                </a:solidFill>
              </a:rPr>
              <a:t>want daar verwarde de HEERE de taal van heel de aarde, en vandaar verspreidde de HEERE hen over heel de aarde</a:t>
            </a:r>
            <a:r>
              <a:rPr lang="nl-BE" sz="2400" i="1" dirty="0">
                <a:solidFill>
                  <a:srgbClr val="0070C0"/>
                </a:solidFill>
              </a:rPr>
              <a:t>.</a:t>
            </a:r>
          </a:p>
          <a:p>
            <a:pPr algn="just"/>
            <a:endParaRPr lang="nl-NL" dirty="0">
              <a:solidFill>
                <a:srgbClr val="000000"/>
              </a:solidFill>
            </a:endParaRPr>
          </a:p>
        </p:txBody>
      </p:sp>
    </p:spTree>
    <p:extLst>
      <p:ext uri="{BB962C8B-B14F-4D97-AF65-F5344CB8AC3E}">
        <p14:creationId xmlns:p14="http://schemas.microsoft.com/office/powerpoint/2010/main" val="2443383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20537" y="62122"/>
            <a:ext cx="10342196" cy="1815882"/>
          </a:xfrm>
          <a:prstGeom prst="rect">
            <a:avLst/>
          </a:prstGeom>
          <a:solidFill>
            <a:schemeClr val="bg1">
              <a:alpha val="95000"/>
            </a:schemeClr>
          </a:solidFill>
        </p:spPr>
        <p:txBody>
          <a:bodyPr wrap="square" rtlCol="0">
            <a:spAutoFit/>
          </a:bodyPr>
          <a:lstStyle/>
          <a:p>
            <a:pPr algn="ctr"/>
            <a:r>
              <a:rPr lang="nl-BE" sz="3200" b="1" dirty="0">
                <a:solidFill>
                  <a:srgbClr val="C00000"/>
                </a:solidFill>
              </a:rPr>
              <a:t>Waar lag Babel?</a:t>
            </a:r>
            <a:endParaRPr lang="nl-NL" dirty="0">
              <a:solidFill>
                <a:srgbClr val="000000"/>
              </a:solidFill>
            </a:endParaRPr>
          </a:p>
          <a:p>
            <a:pPr marL="285750" indent="-285750" algn="just">
              <a:buFont typeface="Arial" panose="020B0604020202020204" pitchFamily="34" charset="0"/>
              <a:buChar char="•"/>
            </a:pPr>
            <a:r>
              <a:rPr lang="nl-BE" sz="2000" b="1" dirty="0">
                <a:solidFill>
                  <a:srgbClr val="000000"/>
                </a:solidFill>
              </a:rPr>
              <a:t>Babylon</a:t>
            </a:r>
            <a:r>
              <a:rPr lang="nl-BE" sz="2000" dirty="0">
                <a:solidFill>
                  <a:srgbClr val="000000"/>
                </a:solidFill>
              </a:rPr>
              <a:t> of </a:t>
            </a:r>
            <a:r>
              <a:rPr lang="nl-BE" sz="2000" b="1" dirty="0">
                <a:solidFill>
                  <a:srgbClr val="000000"/>
                </a:solidFill>
              </a:rPr>
              <a:t>Babel</a:t>
            </a:r>
            <a:r>
              <a:rPr lang="nl-BE" sz="2000" dirty="0">
                <a:solidFill>
                  <a:srgbClr val="000000"/>
                </a:solidFill>
              </a:rPr>
              <a:t> (Arabisch:</a:t>
            </a:r>
            <a:r>
              <a:rPr lang="nl-NL" sz="2000" dirty="0">
                <a:solidFill>
                  <a:srgbClr val="000000"/>
                </a:solidFill>
              </a:rPr>
              <a:t> </a:t>
            </a:r>
            <a:r>
              <a:rPr lang="nl-BE" sz="2000" dirty="0" err="1">
                <a:solidFill>
                  <a:srgbClr val="000000"/>
                </a:solidFill>
              </a:rPr>
              <a:t>Bābil</a:t>
            </a:r>
            <a:r>
              <a:rPr lang="nl-BE" sz="2000" dirty="0">
                <a:solidFill>
                  <a:srgbClr val="000000"/>
                </a:solidFill>
              </a:rPr>
              <a:t>) is een stad uit de oudheid, die zich in het huidige </a:t>
            </a:r>
            <a:r>
              <a:rPr lang="nl-BE" sz="2000" b="1" dirty="0">
                <a:solidFill>
                  <a:srgbClr val="000000"/>
                </a:solidFill>
              </a:rPr>
              <a:t>Irak</a:t>
            </a:r>
            <a:r>
              <a:rPr lang="nl-BE" sz="2000" dirty="0">
                <a:solidFill>
                  <a:srgbClr val="000000"/>
                </a:solidFill>
              </a:rPr>
              <a:t> bevindt, 80 km ten zuiden van </a:t>
            </a:r>
            <a:r>
              <a:rPr lang="nl-BE" sz="2000" b="1" dirty="0">
                <a:solidFill>
                  <a:srgbClr val="000000"/>
                </a:solidFill>
              </a:rPr>
              <a:t>Bagdad</a:t>
            </a:r>
            <a:r>
              <a:rPr lang="nl-BE" sz="2000" dirty="0">
                <a:solidFill>
                  <a:srgbClr val="000000"/>
                </a:solidFill>
              </a:rPr>
              <a:t>.</a:t>
            </a:r>
          </a:p>
          <a:p>
            <a:pPr marL="285750" indent="-285750" algn="just">
              <a:buFont typeface="Arial" panose="020B0604020202020204" pitchFamily="34" charset="0"/>
              <a:buChar char="•"/>
            </a:pPr>
            <a:r>
              <a:rPr lang="nl-BE" sz="2000" dirty="0">
                <a:solidFill>
                  <a:srgbClr val="000000"/>
                </a:solidFill>
              </a:rPr>
              <a:t>De naam </a:t>
            </a:r>
            <a:r>
              <a:rPr lang="nl-BE" sz="2000" b="1" dirty="0">
                <a:solidFill>
                  <a:srgbClr val="000000"/>
                </a:solidFill>
              </a:rPr>
              <a:t>Babylon</a:t>
            </a:r>
            <a:r>
              <a:rPr lang="nl-BE" sz="2000" dirty="0">
                <a:solidFill>
                  <a:srgbClr val="000000"/>
                </a:solidFill>
              </a:rPr>
              <a:t> is een Griekse verbastering van het </a:t>
            </a:r>
            <a:r>
              <a:rPr lang="nl-BE" sz="2000" dirty="0" err="1">
                <a:solidFill>
                  <a:srgbClr val="000000"/>
                </a:solidFill>
              </a:rPr>
              <a:t>Akkadische</a:t>
            </a:r>
            <a:r>
              <a:rPr lang="nl-BE" sz="2000" dirty="0">
                <a:solidFill>
                  <a:srgbClr val="000000"/>
                </a:solidFill>
              </a:rPr>
              <a:t> </a:t>
            </a:r>
            <a:r>
              <a:rPr lang="nl-BE" sz="2000" dirty="0" err="1">
                <a:solidFill>
                  <a:srgbClr val="000000"/>
                </a:solidFill>
              </a:rPr>
              <a:t>Bāb-ilim</a:t>
            </a:r>
            <a:r>
              <a:rPr lang="nl-BE" sz="2000" dirty="0">
                <a:solidFill>
                  <a:srgbClr val="000000"/>
                </a:solidFill>
              </a:rPr>
              <a:t>, hetgeen betekent "</a:t>
            </a:r>
            <a:r>
              <a:rPr lang="nl-BE" sz="2000" i="1" dirty="0">
                <a:solidFill>
                  <a:srgbClr val="000000"/>
                </a:solidFill>
              </a:rPr>
              <a:t>de Poort van God</a:t>
            </a:r>
            <a:r>
              <a:rPr lang="nl-BE" sz="2000" dirty="0">
                <a:solidFill>
                  <a:srgbClr val="000000"/>
                </a:solidFill>
              </a:rPr>
              <a:t>".</a:t>
            </a:r>
          </a:p>
        </p:txBody>
      </p:sp>
      <p:pic>
        <p:nvPicPr>
          <p:cNvPr id="4" name="Afbeelding 3">
            <a:extLst>
              <a:ext uri="{FF2B5EF4-FFF2-40B4-BE49-F238E27FC236}">
                <a16:creationId xmlns:a16="http://schemas.microsoft.com/office/drawing/2014/main" id="{745DD04B-69E3-7775-DE5A-00E1C25691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9097" y="1911057"/>
            <a:ext cx="5590639" cy="4884821"/>
          </a:xfrm>
          <a:prstGeom prst="rect">
            <a:avLst/>
          </a:prstGeom>
          <a:ln>
            <a:noFill/>
          </a:ln>
          <a:effectLst>
            <a:outerShdw blurRad="292100" dist="139700" dir="2700000" algn="tl" rotWithShape="0">
              <a:srgbClr val="333333">
                <a:alpha val="65000"/>
              </a:srgbClr>
            </a:outerShdw>
          </a:effectLst>
        </p:spPr>
      </p:pic>
      <p:pic>
        <p:nvPicPr>
          <p:cNvPr id="5" name="Afbeelding 4">
            <a:extLst>
              <a:ext uri="{FF2B5EF4-FFF2-40B4-BE49-F238E27FC236}">
                <a16:creationId xmlns:a16="http://schemas.microsoft.com/office/drawing/2014/main" id="{7ADA0C2D-5E31-0BB5-A9F2-9D104A32EA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4518" y="2115031"/>
            <a:ext cx="6236311" cy="4272019"/>
          </a:xfrm>
          <a:prstGeom prst="rect">
            <a:avLst/>
          </a:prstGeom>
          <a:ln>
            <a:noFill/>
          </a:ln>
          <a:effectLst>
            <a:outerShdw blurRad="292100" dist="139700" dir="2700000" algn="tl" rotWithShape="0">
              <a:srgbClr val="333333">
                <a:alpha val="65000"/>
              </a:srgbClr>
            </a:outerShdw>
          </a:effectLst>
        </p:spPr>
      </p:pic>
      <p:sp>
        <p:nvSpPr>
          <p:cNvPr id="6" name="Rechthoek: afgeronde hoeken 5">
            <a:extLst>
              <a:ext uri="{FF2B5EF4-FFF2-40B4-BE49-F238E27FC236}">
                <a16:creationId xmlns:a16="http://schemas.microsoft.com/office/drawing/2014/main" id="{C89A67C7-0661-0DB5-7155-7FD814A1D729}"/>
              </a:ext>
            </a:extLst>
          </p:cNvPr>
          <p:cNvSpPr/>
          <p:nvPr/>
        </p:nvSpPr>
        <p:spPr>
          <a:xfrm>
            <a:off x="0" y="5410773"/>
            <a:ext cx="1127531" cy="371260"/>
          </a:xfrm>
          <a:prstGeom prst="round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afgeronde hoeken 6">
            <a:extLst>
              <a:ext uri="{FF2B5EF4-FFF2-40B4-BE49-F238E27FC236}">
                <a16:creationId xmlns:a16="http://schemas.microsoft.com/office/drawing/2014/main" id="{4202DF1E-D16A-5788-C920-9942136BAA81}"/>
              </a:ext>
            </a:extLst>
          </p:cNvPr>
          <p:cNvSpPr/>
          <p:nvPr/>
        </p:nvSpPr>
        <p:spPr>
          <a:xfrm>
            <a:off x="3589994" y="5322541"/>
            <a:ext cx="1127531" cy="371260"/>
          </a:xfrm>
          <a:prstGeom prst="round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5503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20537" y="62122"/>
            <a:ext cx="10342196" cy="1200329"/>
          </a:xfrm>
          <a:prstGeom prst="rect">
            <a:avLst/>
          </a:prstGeom>
          <a:solidFill>
            <a:schemeClr val="bg1">
              <a:alpha val="95000"/>
            </a:schemeClr>
          </a:solidFill>
        </p:spPr>
        <p:txBody>
          <a:bodyPr wrap="square" rtlCol="0">
            <a:spAutoFit/>
          </a:bodyPr>
          <a:lstStyle/>
          <a:p>
            <a:pPr algn="ctr"/>
            <a:r>
              <a:rPr lang="nl-BE" sz="3200" b="1" dirty="0">
                <a:solidFill>
                  <a:srgbClr val="C00000"/>
                </a:solidFill>
              </a:rPr>
              <a:t>Het uiterlijk van de toren?</a:t>
            </a:r>
            <a:endParaRPr lang="nl-NL" dirty="0">
              <a:solidFill>
                <a:srgbClr val="000000"/>
              </a:solidFill>
            </a:endParaRPr>
          </a:p>
          <a:p>
            <a:pPr marL="285750" indent="-285750" algn="just">
              <a:buFont typeface="Arial" panose="020B0604020202020204" pitchFamily="34" charset="0"/>
              <a:buChar char="•"/>
            </a:pPr>
            <a:r>
              <a:rPr lang="nl-BE" sz="2000" b="1" dirty="0">
                <a:solidFill>
                  <a:srgbClr val="000000"/>
                </a:solidFill>
              </a:rPr>
              <a:t>Links: </a:t>
            </a:r>
            <a:r>
              <a:rPr lang="nl-BE" sz="2000" dirty="0">
                <a:solidFill>
                  <a:srgbClr val="000000"/>
                </a:solidFill>
              </a:rPr>
              <a:t>schilderij van Pieter </a:t>
            </a:r>
            <a:r>
              <a:rPr lang="nl-BE" sz="2000" dirty="0" err="1">
                <a:solidFill>
                  <a:srgbClr val="000000"/>
                </a:solidFill>
              </a:rPr>
              <a:t>Brueghel</a:t>
            </a:r>
            <a:r>
              <a:rPr lang="nl-BE" sz="2000" dirty="0">
                <a:solidFill>
                  <a:srgbClr val="000000"/>
                </a:solidFill>
              </a:rPr>
              <a:t> de Oude (kunsthistorisch museum te Wenen)</a:t>
            </a:r>
          </a:p>
          <a:p>
            <a:pPr marL="285750" indent="-285750" algn="just">
              <a:buFont typeface="Arial" panose="020B0604020202020204" pitchFamily="34" charset="0"/>
              <a:buChar char="•"/>
            </a:pPr>
            <a:r>
              <a:rPr lang="nl-BE" sz="2000" b="1" dirty="0">
                <a:solidFill>
                  <a:srgbClr val="000000"/>
                </a:solidFill>
              </a:rPr>
              <a:t>Rechts</a:t>
            </a:r>
            <a:r>
              <a:rPr lang="nl-BE" sz="2000" dirty="0">
                <a:solidFill>
                  <a:srgbClr val="000000"/>
                </a:solidFill>
              </a:rPr>
              <a:t>: Iraakse </a:t>
            </a:r>
            <a:r>
              <a:rPr lang="nl-BE" sz="2000" dirty="0" err="1">
                <a:solidFill>
                  <a:srgbClr val="000000"/>
                </a:solidFill>
              </a:rPr>
              <a:t>ziggurat</a:t>
            </a:r>
            <a:r>
              <a:rPr lang="nl-BE" sz="2000" dirty="0">
                <a:solidFill>
                  <a:srgbClr val="000000"/>
                </a:solidFill>
              </a:rPr>
              <a:t> = Babylonische afgodspiramide (Bron: Weet Magazine)</a:t>
            </a:r>
          </a:p>
        </p:txBody>
      </p:sp>
      <p:pic>
        <p:nvPicPr>
          <p:cNvPr id="4" name="Afbeelding 3">
            <a:extLst>
              <a:ext uri="{FF2B5EF4-FFF2-40B4-BE49-F238E27FC236}">
                <a16:creationId xmlns:a16="http://schemas.microsoft.com/office/drawing/2014/main" id="{745DD04B-69E3-7775-DE5A-00E1C25691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24888" y="1709395"/>
            <a:ext cx="6007700" cy="4505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fbeelding 4">
            <a:extLst>
              <a:ext uri="{FF2B5EF4-FFF2-40B4-BE49-F238E27FC236}">
                <a16:creationId xmlns:a16="http://schemas.microsoft.com/office/drawing/2014/main" id="{7ADA0C2D-5E31-0BB5-A9F2-9D104A32EA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9412" y="1709395"/>
            <a:ext cx="5727679" cy="4505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84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581144" y="110249"/>
            <a:ext cx="11340433" cy="5909310"/>
          </a:xfrm>
          <a:prstGeom prst="rect">
            <a:avLst/>
          </a:prstGeom>
          <a:solidFill>
            <a:schemeClr val="bg1">
              <a:alpha val="95000"/>
            </a:schemeClr>
          </a:solidFill>
        </p:spPr>
        <p:txBody>
          <a:bodyPr wrap="square" rtlCol="0">
            <a:spAutoFit/>
          </a:bodyPr>
          <a:lstStyle/>
          <a:p>
            <a:pPr algn="ctr"/>
            <a:r>
              <a:rPr lang="nl-BE" sz="3200" b="1" dirty="0">
                <a:solidFill>
                  <a:srgbClr val="C00000"/>
                </a:solidFill>
              </a:rPr>
              <a:t>De initiële opdracht en zegen van God aan de mens</a:t>
            </a:r>
          </a:p>
          <a:p>
            <a:pPr algn="just"/>
            <a:endParaRPr lang="nl-NL" dirty="0">
              <a:solidFill>
                <a:srgbClr val="000000"/>
              </a:solidFill>
            </a:endParaRPr>
          </a:p>
          <a:p>
            <a:pPr marL="457200" indent="-457200" algn="just">
              <a:buFont typeface="Arial" panose="020B0604020202020204" pitchFamily="34" charset="0"/>
              <a:buChar char="•"/>
            </a:pPr>
            <a:r>
              <a:rPr lang="nl-BE" sz="2800" b="1" i="1" dirty="0">
                <a:solidFill>
                  <a:srgbClr val="0070C0"/>
                </a:solidFill>
              </a:rPr>
              <a:t>Genesis 1:27-29 [HSV] </a:t>
            </a:r>
          </a:p>
          <a:p>
            <a:pPr marL="457200" indent="-457200" algn="just">
              <a:buFont typeface="Arial" panose="020B0604020202020204" pitchFamily="34" charset="0"/>
              <a:buChar char="•"/>
            </a:pPr>
            <a:endParaRPr lang="nl-BE" sz="2400" b="1" i="1" dirty="0">
              <a:solidFill>
                <a:srgbClr val="0070C0"/>
              </a:solidFill>
            </a:endParaRPr>
          </a:p>
          <a:p>
            <a:pPr algn="just"/>
            <a:r>
              <a:rPr lang="nl-BE" sz="2800" i="1" dirty="0">
                <a:solidFill>
                  <a:srgbClr val="0070C0"/>
                </a:solidFill>
              </a:rPr>
              <a:t>[27] En God schiep de mens naar Zijn beeld; naar het beeld van God schiep Hij hem; mannelijk en vrouwelijk schiep Hij hen.</a:t>
            </a:r>
          </a:p>
          <a:p>
            <a:pPr algn="just"/>
            <a:r>
              <a:rPr lang="nl-BE" sz="2800" i="1" dirty="0">
                <a:solidFill>
                  <a:srgbClr val="0070C0"/>
                </a:solidFill>
              </a:rPr>
              <a:t>[28] En God zegende hen en God zei tegen hen: </a:t>
            </a:r>
            <a:r>
              <a:rPr lang="nl-BE" sz="2800" b="1" i="1" dirty="0">
                <a:solidFill>
                  <a:srgbClr val="0070C0"/>
                </a:solidFill>
              </a:rPr>
              <a:t>Wees vruchtbaar, word talrijk, vervul de aarde en onderwerp haar, en heers over de vissen van de zee, over de vogels in de lucht en over al de dieren die over de aarde kruipen!</a:t>
            </a:r>
          </a:p>
          <a:p>
            <a:pPr algn="just"/>
            <a:r>
              <a:rPr lang="nl-BE" sz="2800" i="1" dirty="0">
                <a:solidFill>
                  <a:srgbClr val="0070C0"/>
                </a:solidFill>
              </a:rPr>
              <a:t>[29] En God zei: Zie, Ik geef u al het zaaddragende gewas dat op heel de aarde is, en alle bomen, waaraan zaaddragende boomvruchten te vinden zijn; dat zal u tot voedsel dienen.</a:t>
            </a:r>
          </a:p>
          <a:p>
            <a:pPr algn="just"/>
            <a:endParaRPr lang="nl-BE" sz="2400" i="1" dirty="0">
              <a:solidFill>
                <a:srgbClr val="0070C0"/>
              </a:solidFill>
            </a:endParaRPr>
          </a:p>
        </p:txBody>
      </p:sp>
    </p:spTree>
    <p:extLst>
      <p:ext uri="{BB962C8B-B14F-4D97-AF65-F5344CB8AC3E}">
        <p14:creationId xmlns:p14="http://schemas.microsoft.com/office/powerpoint/2010/main" val="2122381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581144" y="110249"/>
            <a:ext cx="11340433" cy="892552"/>
          </a:xfrm>
          <a:prstGeom prst="rect">
            <a:avLst/>
          </a:prstGeom>
          <a:solidFill>
            <a:schemeClr val="bg1">
              <a:alpha val="95000"/>
            </a:schemeClr>
          </a:solidFill>
        </p:spPr>
        <p:txBody>
          <a:bodyPr wrap="square" rtlCol="0">
            <a:spAutoFit/>
          </a:bodyPr>
          <a:lstStyle/>
          <a:p>
            <a:pPr algn="ctr"/>
            <a:r>
              <a:rPr lang="nl-BE" sz="3200" b="1" dirty="0">
                <a:solidFill>
                  <a:srgbClr val="C00000"/>
                </a:solidFill>
              </a:rPr>
              <a:t>De voeding in de Hof van Eden was optimaal</a:t>
            </a:r>
            <a:endParaRPr lang="nl-BE" sz="2400" i="1" dirty="0">
              <a:solidFill>
                <a:srgbClr val="0070C0"/>
              </a:solidFill>
            </a:endParaRPr>
          </a:p>
          <a:p>
            <a:pPr marL="342900" indent="-342900" algn="just">
              <a:buFont typeface="Arial" panose="020B0604020202020204" pitchFamily="34" charset="0"/>
              <a:buChar char="•"/>
            </a:pPr>
            <a:r>
              <a:rPr lang="nl-NL" sz="2000" dirty="0">
                <a:solidFill>
                  <a:srgbClr val="000000"/>
                </a:solidFill>
              </a:rPr>
              <a:t>Voor de zondeval was de mens vegetariër en kreeg van de Schepper optimale voeding.</a:t>
            </a:r>
          </a:p>
        </p:txBody>
      </p:sp>
      <p:pic>
        <p:nvPicPr>
          <p:cNvPr id="4" name="Afbeelding 3" descr="Afbeelding met tekst, boek, rif, Boekomslag&#10;&#10;Automatisch gegenereerde beschrijving">
            <a:extLst>
              <a:ext uri="{FF2B5EF4-FFF2-40B4-BE49-F238E27FC236}">
                <a16:creationId xmlns:a16="http://schemas.microsoft.com/office/drawing/2014/main" id="{66BB6C4A-8ED0-9D81-AE0C-77AEB7768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921" y="1092909"/>
            <a:ext cx="3675647" cy="5654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fbeelding 4">
            <a:extLst>
              <a:ext uri="{FF2B5EF4-FFF2-40B4-BE49-F238E27FC236}">
                <a16:creationId xmlns:a16="http://schemas.microsoft.com/office/drawing/2014/main" id="{E4B48E36-DC86-8099-F8AA-3583043503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13440" y="1351218"/>
            <a:ext cx="3908137" cy="5136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fbeelding 5">
            <a:extLst>
              <a:ext uri="{FF2B5EF4-FFF2-40B4-BE49-F238E27FC236}">
                <a16:creationId xmlns:a16="http://schemas.microsoft.com/office/drawing/2014/main" id="{A59F563E-4552-C648-B408-0F860C3D613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0623" y="1301376"/>
            <a:ext cx="3317341" cy="5237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4070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611414" y="145621"/>
            <a:ext cx="10969172" cy="6401753"/>
          </a:xfrm>
          <a:prstGeom prst="rect">
            <a:avLst/>
          </a:prstGeom>
          <a:solidFill>
            <a:schemeClr val="bg1">
              <a:alpha val="95000"/>
            </a:schemeClr>
          </a:solidFill>
        </p:spPr>
        <p:txBody>
          <a:bodyPr wrap="square" rtlCol="0">
            <a:spAutoFit/>
          </a:bodyPr>
          <a:lstStyle/>
          <a:p>
            <a:pPr algn="ctr"/>
            <a:r>
              <a:rPr lang="nl-BE" sz="3200" b="1" dirty="0">
                <a:solidFill>
                  <a:srgbClr val="C00000"/>
                </a:solidFill>
              </a:rPr>
              <a:t>Babel, de stad van Nimrod</a:t>
            </a:r>
            <a:endParaRPr lang="nl-NL" dirty="0">
              <a:solidFill>
                <a:srgbClr val="000000"/>
              </a:solidFill>
            </a:endParaRPr>
          </a:p>
          <a:p>
            <a:pPr marL="285750" indent="-285750"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800" b="1" i="1" dirty="0">
                <a:solidFill>
                  <a:srgbClr val="0070C0"/>
                </a:solidFill>
              </a:rPr>
              <a:t>Genesis 10:1,6,8-10 [HSV] </a:t>
            </a:r>
          </a:p>
          <a:p>
            <a:pPr marL="457200" indent="-457200" algn="just">
              <a:buFont typeface="Arial" panose="020B0604020202020204" pitchFamily="34" charset="0"/>
              <a:buChar char="•"/>
            </a:pPr>
            <a:endParaRPr lang="nl-BE" sz="2800" b="1" i="1" dirty="0">
              <a:solidFill>
                <a:srgbClr val="0070C0"/>
              </a:solidFill>
            </a:endParaRPr>
          </a:p>
          <a:p>
            <a:pPr algn="just"/>
            <a:r>
              <a:rPr lang="nl-BE" sz="2800" i="1" dirty="0">
                <a:solidFill>
                  <a:srgbClr val="0070C0"/>
                </a:solidFill>
              </a:rPr>
              <a:t>[1] Dit zijn de afstammelingen van de zonen van </a:t>
            </a:r>
            <a:r>
              <a:rPr lang="nl-BE" sz="2800" i="1" dirty="0" err="1">
                <a:solidFill>
                  <a:srgbClr val="0070C0"/>
                </a:solidFill>
              </a:rPr>
              <a:t>Noach</a:t>
            </a:r>
            <a:r>
              <a:rPr lang="nl-BE" sz="2800" i="1" dirty="0">
                <a:solidFill>
                  <a:srgbClr val="0070C0"/>
                </a:solidFill>
              </a:rPr>
              <a:t>, Sem, </a:t>
            </a:r>
            <a:r>
              <a:rPr lang="nl-BE" sz="2800" b="1" i="1" dirty="0" err="1">
                <a:solidFill>
                  <a:srgbClr val="0070C0"/>
                </a:solidFill>
              </a:rPr>
              <a:t>Cham</a:t>
            </a:r>
            <a:r>
              <a:rPr lang="nl-BE" sz="2800" i="1" dirty="0">
                <a:solidFill>
                  <a:srgbClr val="0070C0"/>
                </a:solidFill>
              </a:rPr>
              <a:t> en </a:t>
            </a:r>
            <a:r>
              <a:rPr lang="nl-BE" sz="2800" i="1" dirty="0" err="1">
                <a:solidFill>
                  <a:srgbClr val="0070C0"/>
                </a:solidFill>
              </a:rPr>
              <a:t>Jafeth</a:t>
            </a:r>
            <a:r>
              <a:rPr lang="nl-BE" sz="2800" i="1" dirty="0">
                <a:solidFill>
                  <a:srgbClr val="0070C0"/>
                </a:solidFill>
              </a:rPr>
              <a:t>. Bij hen werden na de vloed </a:t>
            </a:r>
            <a:r>
              <a:rPr lang="nl-BE" sz="2800" b="1" i="1" dirty="0">
                <a:solidFill>
                  <a:srgbClr val="0070C0"/>
                </a:solidFill>
              </a:rPr>
              <a:t>zonen</a:t>
            </a:r>
            <a:r>
              <a:rPr lang="nl-BE" sz="2800" i="1" dirty="0">
                <a:solidFill>
                  <a:srgbClr val="0070C0"/>
                </a:solidFill>
              </a:rPr>
              <a:t> geboren.</a:t>
            </a:r>
          </a:p>
          <a:p>
            <a:pPr algn="just"/>
            <a:r>
              <a:rPr lang="nl-BE" sz="2800" i="1" dirty="0">
                <a:solidFill>
                  <a:srgbClr val="0070C0"/>
                </a:solidFill>
              </a:rPr>
              <a:t>[6] De zonen van </a:t>
            </a:r>
            <a:r>
              <a:rPr lang="nl-BE" sz="2800" b="1" i="1" dirty="0" err="1">
                <a:solidFill>
                  <a:srgbClr val="0070C0"/>
                </a:solidFill>
              </a:rPr>
              <a:t>Cham</a:t>
            </a:r>
            <a:r>
              <a:rPr lang="nl-BE" sz="2800" i="1" dirty="0">
                <a:solidFill>
                  <a:srgbClr val="0070C0"/>
                </a:solidFill>
              </a:rPr>
              <a:t> zijn: </a:t>
            </a:r>
            <a:r>
              <a:rPr lang="nl-BE" sz="2800" b="1" i="1" dirty="0" err="1">
                <a:solidFill>
                  <a:srgbClr val="0070C0"/>
                </a:solidFill>
              </a:rPr>
              <a:t>Cusj</a:t>
            </a:r>
            <a:r>
              <a:rPr lang="nl-BE" sz="2800" i="1" dirty="0">
                <a:solidFill>
                  <a:srgbClr val="0070C0"/>
                </a:solidFill>
              </a:rPr>
              <a:t>, </a:t>
            </a:r>
            <a:r>
              <a:rPr lang="nl-BE" sz="2800" i="1" dirty="0" err="1">
                <a:solidFill>
                  <a:srgbClr val="0070C0"/>
                </a:solidFill>
              </a:rPr>
              <a:t>Mizraïm</a:t>
            </a:r>
            <a:r>
              <a:rPr lang="nl-BE" sz="2800" i="1" dirty="0">
                <a:solidFill>
                  <a:srgbClr val="0070C0"/>
                </a:solidFill>
              </a:rPr>
              <a:t>, Put en Kanaän.</a:t>
            </a:r>
          </a:p>
          <a:p>
            <a:pPr algn="just"/>
            <a:r>
              <a:rPr lang="nl-BE" sz="2800" i="1" dirty="0">
                <a:solidFill>
                  <a:srgbClr val="0070C0"/>
                </a:solidFill>
              </a:rPr>
              <a:t>[8] En </a:t>
            </a:r>
            <a:r>
              <a:rPr lang="nl-BE" sz="2800" b="1" i="1" dirty="0" err="1">
                <a:solidFill>
                  <a:srgbClr val="0070C0"/>
                </a:solidFill>
              </a:rPr>
              <a:t>Cusj</a:t>
            </a:r>
            <a:r>
              <a:rPr lang="nl-BE" sz="2800" i="1" dirty="0">
                <a:solidFill>
                  <a:srgbClr val="0070C0"/>
                </a:solidFill>
              </a:rPr>
              <a:t> verwerkte </a:t>
            </a:r>
            <a:r>
              <a:rPr lang="nl-BE" sz="2800" b="1" i="1" dirty="0">
                <a:solidFill>
                  <a:srgbClr val="0070C0"/>
                </a:solidFill>
              </a:rPr>
              <a:t>Nimrod</a:t>
            </a:r>
            <a:r>
              <a:rPr lang="nl-BE" sz="2800" i="1" dirty="0">
                <a:solidFill>
                  <a:srgbClr val="0070C0"/>
                </a:solidFill>
              </a:rPr>
              <a:t>; die begon een </a:t>
            </a:r>
            <a:r>
              <a:rPr lang="nl-BE" sz="2800" b="1" i="1" dirty="0">
                <a:solidFill>
                  <a:srgbClr val="0070C0"/>
                </a:solidFill>
              </a:rPr>
              <a:t>geweldenaar</a:t>
            </a:r>
            <a:r>
              <a:rPr lang="nl-BE" sz="2800" i="1" dirty="0">
                <a:solidFill>
                  <a:srgbClr val="0070C0"/>
                </a:solidFill>
              </a:rPr>
              <a:t> op de aarde te worden.</a:t>
            </a:r>
          </a:p>
          <a:p>
            <a:pPr algn="just"/>
            <a:r>
              <a:rPr lang="nl-BE" sz="2800" i="1" dirty="0">
                <a:solidFill>
                  <a:srgbClr val="0070C0"/>
                </a:solidFill>
              </a:rPr>
              <a:t>[9] Hij was een geweldig jager voor het aangezicht van de HEERE; daarom wordt gezegd: Als Nimrod, een geweldig jager voor het aangezicht van de HEERE.</a:t>
            </a:r>
          </a:p>
          <a:p>
            <a:pPr algn="just"/>
            <a:r>
              <a:rPr lang="nl-BE" sz="2800" i="1" dirty="0">
                <a:solidFill>
                  <a:srgbClr val="0070C0"/>
                </a:solidFill>
              </a:rPr>
              <a:t>[10] Het begin van </a:t>
            </a:r>
            <a:r>
              <a:rPr lang="nl-BE" sz="2800" b="1" i="1" dirty="0">
                <a:solidFill>
                  <a:srgbClr val="0070C0"/>
                </a:solidFill>
              </a:rPr>
              <a:t>zijn koninkrijk </a:t>
            </a:r>
            <a:r>
              <a:rPr lang="nl-BE" sz="2800" i="1" dirty="0">
                <a:solidFill>
                  <a:srgbClr val="0070C0"/>
                </a:solidFill>
              </a:rPr>
              <a:t>bestond uit </a:t>
            </a:r>
            <a:r>
              <a:rPr lang="nl-BE" sz="2800" b="1" i="1" dirty="0">
                <a:solidFill>
                  <a:srgbClr val="0070C0"/>
                </a:solidFill>
              </a:rPr>
              <a:t>Babel</a:t>
            </a:r>
            <a:r>
              <a:rPr lang="nl-BE" sz="2800" i="1" dirty="0">
                <a:solidFill>
                  <a:srgbClr val="0070C0"/>
                </a:solidFill>
              </a:rPr>
              <a:t>, </a:t>
            </a:r>
            <a:r>
              <a:rPr lang="nl-BE" sz="2800" i="1" dirty="0" err="1">
                <a:solidFill>
                  <a:srgbClr val="0070C0"/>
                </a:solidFill>
              </a:rPr>
              <a:t>Erech</a:t>
            </a:r>
            <a:r>
              <a:rPr lang="nl-BE" sz="2800" i="1" dirty="0">
                <a:solidFill>
                  <a:srgbClr val="0070C0"/>
                </a:solidFill>
              </a:rPr>
              <a:t>, </a:t>
            </a:r>
            <a:r>
              <a:rPr lang="nl-BE" sz="2800" i="1" dirty="0" err="1">
                <a:solidFill>
                  <a:srgbClr val="0070C0"/>
                </a:solidFill>
              </a:rPr>
              <a:t>Akkad</a:t>
            </a:r>
            <a:r>
              <a:rPr lang="nl-BE" sz="2800" i="1" dirty="0">
                <a:solidFill>
                  <a:srgbClr val="0070C0"/>
                </a:solidFill>
              </a:rPr>
              <a:t> en </a:t>
            </a:r>
            <a:r>
              <a:rPr lang="nl-BE" sz="2800" i="1" dirty="0" err="1">
                <a:solidFill>
                  <a:srgbClr val="0070C0"/>
                </a:solidFill>
              </a:rPr>
              <a:t>Kalne</a:t>
            </a:r>
            <a:r>
              <a:rPr lang="nl-BE" sz="2800" i="1" dirty="0">
                <a:solidFill>
                  <a:srgbClr val="0070C0"/>
                </a:solidFill>
              </a:rPr>
              <a:t> in het land </a:t>
            </a:r>
            <a:r>
              <a:rPr lang="nl-BE" sz="2800" i="1" dirty="0" err="1">
                <a:solidFill>
                  <a:srgbClr val="0070C0"/>
                </a:solidFill>
              </a:rPr>
              <a:t>Sinear</a:t>
            </a:r>
            <a:r>
              <a:rPr lang="nl-BE" sz="2800" i="1" dirty="0">
                <a:solidFill>
                  <a:srgbClr val="0070C0"/>
                </a:solidFill>
              </a:rPr>
              <a:t>.</a:t>
            </a:r>
          </a:p>
          <a:p>
            <a:pPr algn="just"/>
            <a:endParaRPr lang="nl-BE" sz="2400" i="1" dirty="0">
              <a:solidFill>
                <a:srgbClr val="0070C0"/>
              </a:solidFill>
            </a:endParaRPr>
          </a:p>
        </p:txBody>
      </p:sp>
    </p:spTree>
    <p:extLst>
      <p:ext uri="{BB962C8B-B14F-4D97-AF65-F5344CB8AC3E}">
        <p14:creationId xmlns:p14="http://schemas.microsoft.com/office/powerpoint/2010/main" val="2856888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611414" y="0"/>
            <a:ext cx="10969172" cy="4616648"/>
          </a:xfrm>
          <a:prstGeom prst="rect">
            <a:avLst/>
          </a:prstGeom>
          <a:solidFill>
            <a:schemeClr val="bg1">
              <a:alpha val="95000"/>
            </a:schemeClr>
          </a:solidFill>
        </p:spPr>
        <p:txBody>
          <a:bodyPr wrap="square" rtlCol="0">
            <a:spAutoFit/>
          </a:bodyPr>
          <a:lstStyle/>
          <a:p>
            <a:pPr algn="ctr"/>
            <a:r>
              <a:rPr lang="nl-BE" sz="3200" b="1" dirty="0">
                <a:solidFill>
                  <a:srgbClr val="C00000"/>
                </a:solidFill>
              </a:rPr>
              <a:t>Babel, de stad van Nimrod</a:t>
            </a:r>
          </a:p>
          <a:p>
            <a:pPr algn="just"/>
            <a:endParaRPr lang="nl-NL" dirty="0">
              <a:solidFill>
                <a:srgbClr val="000000"/>
              </a:solidFill>
            </a:endParaRPr>
          </a:p>
          <a:p>
            <a:pPr marL="457200" indent="-457200" algn="just">
              <a:buFont typeface="Arial" panose="020B0604020202020204" pitchFamily="34" charset="0"/>
              <a:buChar char="•"/>
            </a:pPr>
            <a:r>
              <a:rPr lang="nl-BE" sz="2800" b="1" i="1" dirty="0">
                <a:solidFill>
                  <a:srgbClr val="0070C0"/>
                </a:solidFill>
              </a:rPr>
              <a:t>2 Thessalonicenzen 2:3-4 [HSV] </a:t>
            </a:r>
          </a:p>
          <a:p>
            <a:pPr marL="457200" indent="-457200" algn="just">
              <a:buFont typeface="Arial" panose="020B0604020202020204" pitchFamily="34" charset="0"/>
              <a:buChar char="•"/>
            </a:pPr>
            <a:endParaRPr lang="nl-BE" sz="2800" b="1" i="1" dirty="0">
              <a:solidFill>
                <a:srgbClr val="0070C0"/>
              </a:solidFill>
            </a:endParaRPr>
          </a:p>
          <a:p>
            <a:pPr algn="just"/>
            <a:r>
              <a:rPr lang="nl-BE" sz="2800" i="1" dirty="0">
                <a:solidFill>
                  <a:srgbClr val="0070C0"/>
                </a:solidFill>
              </a:rPr>
              <a:t>[3] Laat niemand u op enigerlei wijze </a:t>
            </a:r>
            <a:r>
              <a:rPr lang="nl-BE" sz="2800" b="1" i="1" dirty="0">
                <a:solidFill>
                  <a:srgbClr val="0070C0"/>
                </a:solidFill>
              </a:rPr>
              <a:t>misleiden</a:t>
            </a:r>
            <a:r>
              <a:rPr lang="nl-BE" sz="2800" i="1" dirty="0">
                <a:solidFill>
                  <a:srgbClr val="0070C0"/>
                </a:solidFill>
              </a:rPr>
              <a:t>. Want die dag komt </a:t>
            </a:r>
            <a:r>
              <a:rPr lang="nl-BE" sz="2800" b="1" i="1" dirty="0">
                <a:solidFill>
                  <a:srgbClr val="0070C0"/>
                </a:solidFill>
              </a:rPr>
              <a:t>niet</a:t>
            </a:r>
            <a:r>
              <a:rPr lang="nl-BE" sz="2800" i="1" dirty="0">
                <a:solidFill>
                  <a:srgbClr val="0070C0"/>
                </a:solidFill>
              </a:rPr>
              <a:t>, tenzij eerst de </a:t>
            </a:r>
            <a:r>
              <a:rPr lang="nl-BE" sz="2800" b="1" i="1" dirty="0">
                <a:solidFill>
                  <a:srgbClr val="0070C0"/>
                </a:solidFill>
              </a:rPr>
              <a:t>afval</a:t>
            </a:r>
            <a:r>
              <a:rPr lang="nl-BE" sz="2800" i="1" dirty="0">
                <a:solidFill>
                  <a:srgbClr val="0070C0"/>
                </a:solidFill>
              </a:rPr>
              <a:t> gekomen is en </a:t>
            </a:r>
            <a:r>
              <a:rPr lang="nl-BE" sz="2800" b="1" i="1" dirty="0">
                <a:solidFill>
                  <a:srgbClr val="C00000"/>
                </a:solidFill>
              </a:rPr>
              <a:t>de mens van de wetteloosheid</a:t>
            </a:r>
            <a:r>
              <a:rPr lang="nl-BE" sz="2800" i="1" dirty="0">
                <a:solidFill>
                  <a:srgbClr val="0070C0"/>
                </a:solidFill>
              </a:rPr>
              <a:t>, de zoon van het verderf, geopenbaard is,</a:t>
            </a:r>
          </a:p>
          <a:p>
            <a:pPr algn="just"/>
            <a:r>
              <a:rPr lang="nl-BE" sz="2800" i="1" dirty="0">
                <a:solidFill>
                  <a:srgbClr val="0070C0"/>
                </a:solidFill>
              </a:rPr>
              <a:t>[4] de tegenstander, die zich ook verheft boven al wat God genoemd of als God vereerd wordt, </a:t>
            </a:r>
            <a:r>
              <a:rPr lang="nl-BE" sz="2800" b="1" i="1" dirty="0">
                <a:solidFill>
                  <a:srgbClr val="C00000"/>
                </a:solidFill>
              </a:rPr>
              <a:t>zodat hij als God in de tempel van God gaat zitten en zichzelf als God voordoet</a:t>
            </a:r>
            <a:r>
              <a:rPr lang="nl-BE" sz="2800" i="1" dirty="0">
                <a:solidFill>
                  <a:srgbClr val="0070C0"/>
                </a:solidFill>
              </a:rPr>
              <a:t>.</a:t>
            </a:r>
          </a:p>
          <a:p>
            <a:pPr marL="342900" indent="-342900" algn="just">
              <a:buFont typeface="Arial" panose="020B0604020202020204" pitchFamily="34" charset="0"/>
              <a:buChar char="•"/>
            </a:pPr>
            <a:endParaRPr lang="nl-NL" sz="2000" i="1" dirty="0">
              <a:solidFill>
                <a:schemeClr val="accent1"/>
              </a:solidFill>
            </a:endParaRPr>
          </a:p>
        </p:txBody>
      </p:sp>
    </p:spTree>
    <p:extLst>
      <p:ext uri="{BB962C8B-B14F-4D97-AF65-F5344CB8AC3E}">
        <p14:creationId xmlns:p14="http://schemas.microsoft.com/office/powerpoint/2010/main" val="29588757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2112</Words>
  <Application>Microsoft Office PowerPoint</Application>
  <PresentationFormat>Breedbeeld</PresentationFormat>
  <Paragraphs>173</Paragraphs>
  <Slides>25</Slides>
  <Notes>25</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25</vt:i4>
      </vt:variant>
    </vt:vector>
  </HeadingPairs>
  <TitlesOfParts>
    <vt:vector size="29"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Franky Loret</dc:creator>
  <cp:lastModifiedBy>Franky Loret</cp:lastModifiedBy>
  <cp:revision>1141</cp:revision>
  <cp:lastPrinted>2023-09-05T09:07:15Z</cp:lastPrinted>
  <dcterms:created xsi:type="dcterms:W3CDTF">2018-09-23T12:23:26Z</dcterms:created>
  <dcterms:modified xsi:type="dcterms:W3CDTF">2023-09-05T09:21:57Z</dcterms:modified>
</cp:coreProperties>
</file>