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522" r:id="rId3"/>
    <p:sldId id="528" r:id="rId4"/>
    <p:sldId id="533" r:id="rId5"/>
    <p:sldId id="534" r:id="rId6"/>
    <p:sldId id="535" r:id="rId7"/>
    <p:sldId id="536" r:id="rId8"/>
    <p:sldId id="537" r:id="rId9"/>
    <p:sldId id="538" r:id="rId10"/>
    <p:sldId id="539" r:id="rId11"/>
    <p:sldId id="540" r:id="rId12"/>
    <p:sldId id="541" r:id="rId13"/>
    <p:sldId id="542" r:id="rId14"/>
    <p:sldId id="289" r:id="rId15"/>
  </p:sldIdLst>
  <p:sldSz cx="12192000" cy="6858000"/>
  <p:notesSz cx="6881813" cy="100028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522"/>
            <p14:sldId id="528"/>
            <p14:sldId id="533"/>
            <p14:sldId id="534"/>
            <p14:sldId id="535"/>
            <p14:sldId id="536"/>
            <p14:sldId id="537"/>
            <p14:sldId id="538"/>
            <p14:sldId id="539"/>
            <p14:sldId id="540"/>
            <p14:sldId id="541"/>
            <p14:sldId id="542"/>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58869" autoAdjust="0"/>
  </p:normalViewPr>
  <p:slideViewPr>
    <p:cSldViewPr snapToGrid="0" showGuides="1">
      <p:cViewPr varScale="1">
        <p:scale>
          <a:sx n="93" d="100"/>
          <a:sy n="93" d="100"/>
        </p:scale>
        <p:origin x="277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 y="0"/>
            <a:ext cx="2982119" cy="501879"/>
          </a:xfrm>
          <a:prstGeom prst="rect">
            <a:avLst/>
          </a:prstGeom>
        </p:spPr>
        <p:txBody>
          <a:bodyPr vert="horz" lIns="96478" tIns="48239" rIns="96478" bIns="48239" rtlCol="0"/>
          <a:lstStyle>
            <a:lvl1pPr algn="l">
              <a:defRPr sz="1300"/>
            </a:lvl1pPr>
          </a:lstStyle>
          <a:p>
            <a:endParaRPr lang="nl-BE"/>
          </a:p>
        </p:txBody>
      </p:sp>
      <p:sp>
        <p:nvSpPr>
          <p:cNvPr id="3" name="Tijdelijke aanduiding voor datum 2"/>
          <p:cNvSpPr>
            <a:spLocks noGrp="1"/>
          </p:cNvSpPr>
          <p:nvPr>
            <p:ph type="dt" idx="1"/>
          </p:nvPr>
        </p:nvSpPr>
        <p:spPr>
          <a:xfrm>
            <a:off x="3898106" y="0"/>
            <a:ext cx="2982119" cy="501879"/>
          </a:xfrm>
          <a:prstGeom prst="rect">
            <a:avLst/>
          </a:prstGeom>
        </p:spPr>
        <p:txBody>
          <a:bodyPr vert="horz" lIns="96478" tIns="48239" rIns="96478" bIns="48239" rtlCol="0"/>
          <a:lstStyle>
            <a:lvl1pPr algn="r">
              <a:defRPr sz="1300"/>
            </a:lvl1pPr>
          </a:lstStyle>
          <a:p>
            <a:fld id="{3A110616-5839-4ADD-8AFB-BD60349FFB48}" type="datetimeFigureOut">
              <a:rPr lang="nl-BE" smtClean="0"/>
              <a:t>10/03/2023</a:t>
            </a:fld>
            <a:endParaRPr lang="nl-BE"/>
          </a:p>
        </p:txBody>
      </p:sp>
      <p:sp>
        <p:nvSpPr>
          <p:cNvPr id="4" name="Tijdelijke aanduiding voor dia-afbeelding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nl-BE"/>
          </a:p>
        </p:txBody>
      </p:sp>
      <p:sp>
        <p:nvSpPr>
          <p:cNvPr id="5" name="Tijdelijke aanduiding voor notities 4"/>
          <p:cNvSpPr>
            <a:spLocks noGrp="1"/>
          </p:cNvSpPr>
          <p:nvPr>
            <p:ph type="body" sz="quarter" idx="3"/>
          </p:nvPr>
        </p:nvSpPr>
        <p:spPr>
          <a:xfrm>
            <a:off x="688182" y="4813866"/>
            <a:ext cx="5505450" cy="3938618"/>
          </a:xfrm>
          <a:prstGeom prst="rect">
            <a:avLst/>
          </a:prstGeom>
        </p:spPr>
        <p:txBody>
          <a:bodyPr vert="horz" lIns="96478" tIns="48239" rIns="96478" bIns="4823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4" y="9500962"/>
            <a:ext cx="2982119" cy="501878"/>
          </a:xfrm>
          <a:prstGeom prst="rect">
            <a:avLst/>
          </a:prstGeom>
        </p:spPr>
        <p:txBody>
          <a:bodyPr vert="horz" lIns="96478" tIns="48239" rIns="96478" bIns="4823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98106" y="9500962"/>
            <a:ext cx="2982119" cy="501878"/>
          </a:xfrm>
          <a:prstGeom prst="rect">
            <a:avLst/>
          </a:prstGeom>
        </p:spPr>
        <p:txBody>
          <a:bodyPr vert="horz" lIns="96478" tIns="48239" rIns="96478" bIns="48239"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358368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11</a:t>
            </a:fld>
            <a:endParaRPr lang="nl-BE"/>
          </a:p>
        </p:txBody>
      </p:sp>
    </p:spTree>
    <p:extLst>
      <p:ext uri="{BB962C8B-B14F-4D97-AF65-F5344CB8AC3E}">
        <p14:creationId xmlns:p14="http://schemas.microsoft.com/office/powerpoint/2010/main" val="217056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12</a:t>
            </a:fld>
            <a:endParaRPr lang="nl-BE"/>
          </a:p>
        </p:txBody>
      </p:sp>
    </p:spTree>
    <p:extLst>
      <p:ext uri="{BB962C8B-B14F-4D97-AF65-F5344CB8AC3E}">
        <p14:creationId xmlns:p14="http://schemas.microsoft.com/office/powerpoint/2010/main" val="117084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13</a:t>
            </a:fld>
            <a:endParaRPr lang="nl-BE"/>
          </a:p>
        </p:txBody>
      </p:sp>
    </p:spTree>
    <p:extLst>
      <p:ext uri="{BB962C8B-B14F-4D97-AF65-F5344CB8AC3E}">
        <p14:creationId xmlns:p14="http://schemas.microsoft.com/office/powerpoint/2010/main" val="414267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14</a:t>
            </a:fld>
            <a:endParaRPr lang="nl-BE"/>
          </a:p>
        </p:txBody>
      </p:sp>
    </p:spTree>
    <p:extLst>
      <p:ext uri="{BB962C8B-B14F-4D97-AF65-F5344CB8AC3E}">
        <p14:creationId xmlns:p14="http://schemas.microsoft.com/office/powerpoint/2010/main" val="33637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184387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383113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7134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86951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102836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141657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189399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144729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10/03/2023</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10/03/2023</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531484" y="172196"/>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a:t>
            </a:r>
            <a:r>
              <a:rPr lang="nl-BE" sz="3600" b="1">
                <a:solidFill>
                  <a:srgbClr val="002060"/>
                </a:solidFill>
              </a:rPr>
              <a:t>zondag 12 </a:t>
            </a:r>
            <a:r>
              <a:rPr lang="nl-BE" sz="3600" b="1" dirty="0">
                <a:solidFill>
                  <a:srgbClr val="002060"/>
                </a:solidFill>
              </a:rPr>
              <a:t>maart 2023</a:t>
            </a:r>
          </a:p>
        </p:txBody>
      </p:sp>
      <p:sp>
        <p:nvSpPr>
          <p:cNvPr id="3" name="Tekstvak 2">
            <a:extLst>
              <a:ext uri="{FF2B5EF4-FFF2-40B4-BE49-F238E27FC236}">
                <a16:creationId xmlns:a16="http://schemas.microsoft.com/office/drawing/2014/main" id="{C347A019-4F4D-4E8F-BE54-D58A4735C6A0}"/>
              </a:ext>
            </a:extLst>
          </p:cNvPr>
          <p:cNvSpPr txBox="1"/>
          <p:nvPr/>
        </p:nvSpPr>
        <p:spPr>
          <a:xfrm>
            <a:off x="715020" y="4652525"/>
            <a:ext cx="11264979" cy="584775"/>
          </a:xfrm>
          <a:prstGeom prst="rect">
            <a:avLst/>
          </a:prstGeom>
          <a:noFill/>
        </p:spPr>
        <p:txBody>
          <a:bodyPr wrap="square" rtlCol="0">
            <a:spAutoFit/>
          </a:bodyPr>
          <a:lstStyle/>
          <a:p>
            <a:pPr algn="ctr"/>
            <a:r>
              <a:rPr lang="nl-NL" sz="3200" b="1" dirty="0">
                <a:solidFill>
                  <a:srgbClr val="7030A0"/>
                </a:solidFill>
              </a:rPr>
              <a:t>Zijn we nog altijd een vurige ‘getuige’ van Jezus?</a:t>
            </a:r>
          </a:p>
        </p:txBody>
      </p:sp>
    </p:spTree>
    <p:extLst>
      <p:ext uri="{BB962C8B-B14F-4D97-AF65-F5344CB8AC3E}">
        <p14:creationId xmlns:p14="http://schemas.microsoft.com/office/powerpoint/2010/main" val="102143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01270" y="1265282"/>
            <a:ext cx="10949025" cy="3662541"/>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Het dwingt ons het Woord van God te onderzoeken</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2 Timotheüs 2:15 [HSV] </a:t>
            </a:r>
          </a:p>
          <a:p>
            <a:pPr algn="just"/>
            <a:r>
              <a:rPr lang="nl-BE" sz="2800" i="1" dirty="0">
                <a:solidFill>
                  <a:srgbClr val="0070C0"/>
                </a:solidFill>
              </a:rPr>
              <a:t>[15] Beijver u om uzelf welbeproefd voor God te stellen, als een arbeider die zich niet hoeft te schamen en die het Woord van de waarheid recht snijdt.</a:t>
            </a:r>
          </a:p>
          <a:p>
            <a:pPr algn="just"/>
            <a:endParaRPr lang="nl-NL" dirty="0">
              <a:solidFill>
                <a:srgbClr val="000000"/>
              </a:solidFill>
            </a:endParaRPr>
          </a:p>
        </p:txBody>
      </p:sp>
    </p:spTree>
    <p:extLst>
      <p:ext uri="{BB962C8B-B14F-4D97-AF65-F5344CB8AC3E}">
        <p14:creationId xmlns:p14="http://schemas.microsoft.com/office/powerpoint/2010/main" val="290037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01270" y="1265282"/>
            <a:ext cx="10949025" cy="3231654"/>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Het verhoogt onze dankbaarheid voor het kruis.</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1 Korinthe 2:2 [HB] </a:t>
            </a:r>
          </a:p>
          <a:p>
            <a:pPr algn="just"/>
            <a:r>
              <a:rPr lang="nl-BE" sz="2800" i="1" dirty="0">
                <a:solidFill>
                  <a:srgbClr val="0070C0"/>
                </a:solidFill>
              </a:rPr>
              <a:t>[2] Ik had namelijk besloten bij u alleen maar te spreken over Jezus Christus en zijn sterven aan het kruis.</a:t>
            </a:r>
          </a:p>
          <a:p>
            <a:pPr algn="just"/>
            <a:endParaRPr lang="nl-NL" dirty="0">
              <a:solidFill>
                <a:srgbClr val="000000"/>
              </a:solidFill>
            </a:endParaRPr>
          </a:p>
        </p:txBody>
      </p:sp>
    </p:spTree>
    <p:extLst>
      <p:ext uri="{BB962C8B-B14F-4D97-AF65-F5344CB8AC3E}">
        <p14:creationId xmlns:p14="http://schemas.microsoft.com/office/powerpoint/2010/main" val="270338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01270" y="1265282"/>
            <a:ext cx="10949025" cy="3231654"/>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Het verdiept ons gebedsleven.</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Romeinen 10:1 [HSV] </a:t>
            </a:r>
          </a:p>
          <a:p>
            <a:pPr algn="just"/>
            <a:r>
              <a:rPr lang="nl-BE" sz="2800" i="1" dirty="0">
                <a:solidFill>
                  <a:srgbClr val="0070C0"/>
                </a:solidFill>
              </a:rPr>
              <a:t>[1] Broeders, de oprechte wens van mijn hart en mijn gebed tot God voor Israël is gericht op hun zaligheid.</a:t>
            </a:r>
          </a:p>
          <a:p>
            <a:pPr algn="just"/>
            <a:endParaRPr lang="nl-NL" dirty="0">
              <a:solidFill>
                <a:srgbClr val="000000"/>
              </a:solidFill>
            </a:endParaRPr>
          </a:p>
        </p:txBody>
      </p:sp>
    </p:spTree>
    <p:extLst>
      <p:ext uri="{BB962C8B-B14F-4D97-AF65-F5344CB8AC3E}">
        <p14:creationId xmlns:p14="http://schemas.microsoft.com/office/powerpoint/2010/main" val="360100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01270" y="1265282"/>
            <a:ext cx="10949025" cy="4955203"/>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Er wordt expliciet gevraagd om Paulus te imiteren.</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1 Korinthe 10:32-33-11:1 [HSV] </a:t>
            </a:r>
          </a:p>
          <a:p>
            <a:pPr algn="just"/>
            <a:r>
              <a:rPr lang="nl-BE" sz="2800" i="1" dirty="0">
                <a:solidFill>
                  <a:srgbClr val="0070C0"/>
                </a:solidFill>
              </a:rPr>
              <a:t>[32] Geef geen aanstoot, niet aan de Joden en de Grieken, en ook niet aan de gemeente van God,</a:t>
            </a:r>
          </a:p>
          <a:p>
            <a:pPr algn="just"/>
            <a:r>
              <a:rPr lang="nl-BE" sz="2800" i="1" dirty="0">
                <a:solidFill>
                  <a:srgbClr val="0070C0"/>
                </a:solidFill>
              </a:rPr>
              <a:t>[33] zoals ik ook in alles allen behaag, door niet mijn eigen voordeel te zoeken, maar dat van velen, opdat zij behouden worden.</a:t>
            </a:r>
          </a:p>
          <a:p>
            <a:pPr algn="just"/>
            <a:endParaRPr lang="nl-BE" sz="2800" i="1" dirty="0">
              <a:solidFill>
                <a:srgbClr val="0070C0"/>
              </a:solidFill>
            </a:endParaRPr>
          </a:p>
          <a:p>
            <a:pPr algn="just"/>
            <a:r>
              <a:rPr lang="nl-BE" sz="2800" i="1" dirty="0">
                <a:solidFill>
                  <a:srgbClr val="0070C0"/>
                </a:solidFill>
              </a:rPr>
              <a:t>[1] Wees navolgers van mij, zoals ik navolger van Christus ben.</a:t>
            </a:r>
          </a:p>
          <a:p>
            <a:pPr algn="just"/>
            <a:endParaRPr lang="nl-NL" dirty="0">
              <a:solidFill>
                <a:srgbClr val="000000"/>
              </a:solidFill>
            </a:endParaRPr>
          </a:p>
        </p:txBody>
      </p:sp>
    </p:spTree>
    <p:extLst>
      <p:ext uri="{BB962C8B-B14F-4D97-AF65-F5344CB8AC3E}">
        <p14:creationId xmlns:p14="http://schemas.microsoft.com/office/powerpoint/2010/main" val="266633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2426942" y="6043618"/>
            <a:ext cx="8250225" cy="523220"/>
          </a:xfrm>
          <a:prstGeom prst="rect">
            <a:avLst/>
          </a:prstGeom>
          <a:solidFill>
            <a:schemeClr val="bg1">
              <a:alpha val="20000"/>
            </a:schemeClr>
          </a:solidFill>
        </p:spPr>
        <p:txBody>
          <a:bodyPr wrap="square" rtlCol="0">
            <a:spAutoFit/>
          </a:bodyPr>
          <a:lstStyle/>
          <a:p>
            <a:pPr algn="ctr"/>
            <a:r>
              <a:rPr lang="nl-BE" sz="2800" b="1" dirty="0">
                <a:solidFill>
                  <a:srgbClr val="FFFF99"/>
                </a:solidFill>
              </a:rPr>
              <a:t>Vuur jouw getuigenis terug aan!</a:t>
            </a:r>
          </a:p>
        </p:txBody>
      </p:sp>
    </p:spTree>
    <p:extLst>
      <p:ext uri="{BB962C8B-B14F-4D97-AF65-F5344CB8AC3E}">
        <p14:creationId xmlns:p14="http://schemas.microsoft.com/office/powerpoint/2010/main" val="8845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29346" y="316506"/>
            <a:ext cx="10342196" cy="6032421"/>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gelijkenis van de zaaier</a:t>
            </a:r>
          </a:p>
          <a:p>
            <a:pPr algn="ctr"/>
            <a:endParaRPr lang="nl-NL"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Lukas 8:5-10 [HSV] </a:t>
            </a:r>
          </a:p>
          <a:p>
            <a:pPr algn="just"/>
            <a:r>
              <a:rPr lang="nl-BE" sz="2400" i="1" dirty="0">
                <a:solidFill>
                  <a:srgbClr val="0070C0"/>
                </a:solidFill>
              </a:rPr>
              <a:t>[5] Een zaaier ging eropuit om zijn zaad te zaaien. En toen hij zaaide, viel het ene deel langs de weg, en het werd vertrapt en de vogels in de lucht aten het op.</a:t>
            </a:r>
          </a:p>
          <a:p>
            <a:pPr algn="just"/>
            <a:r>
              <a:rPr lang="nl-BE" sz="2400" i="1" dirty="0">
                <a:solidFill>
                  <a:srgbClr val="0070C0"/>
                </a:solidFill>
              </a:rPr>
              <a:t>[6] En een ander deel viel op de rots, en toen het opgegroeid was, verdorde het door gebrek aan vocht.</a:t>
            </a:r>
          </a:p>
          <a:p>
            <a:pPr algn="just"/>
            <a:r>
              <a:rPr lang="nl-BE" sz="2400" i="1" dirty="0">
                <a:solidFill>
                  <a:srgbClr val="0070C0"/>
                </a:solidFill>
              </a:rPr>
              <a:t>[7] En een ander deel viel midden van de dorens, en de dorens, die mee opgroeiden, verstikten het.</a:t>
            </a:r>
          </a:p>
          <a:p>
            <a:pPr algn="just"/>
            <a:r>
              <a:rPr lang="nl-BE" sz="2400" i="1" dirty="0">
                <a:solidFill>
                  <a:srgbClr val="0070C0"/>
                </a:solidFill>
              </a:rPr>
              <a:t>[8] En een ander deel viel in de goede aarde en toen het opgegroeid was, bracht het honderdvoudige vrucht voort. Toen Hij dit gezegd had, riep Hij: Wie oren heeft om te oren, laat hij horen.</a:t>
            </a:r>
          </a:p>
          <a:p>
            <a:pPr algn="just"/>
            <a:r>
              <a:rPr lang="nl-BE" sz="2400" i="1" dirty="0">
                <a:solidFill>
                  <a:srgbClr val="0070C0"/>
                </a:solidFill>
              </a:rPr>
              <a:t>[9] En Zijn discipelen vroegen Hem: wat betekent deze gelijkenis?</a:t>
            </a:r>
          </a:p>
          <a:p>
            <a:pPr algn="just"/>
            <a:r>
              <a:rPr lang="nl-BE" sz="2400" i="1" dirty="0">
                <a:solidFill>
                  <a:srgbClr val="0070C0"/>
                </a:solidFill>
              </a:rPr>
              <a:t>[10] Hij zei: Aan u is het gegeven de geheimenissen van het Koninkrijk van God te kennen, maar tot de anderen spreek Ik in gelijkenissen, opdat zij niet zien, ook al zien zij, en niet begrijpen, ook al horen zij.</a:t>
            </a:r>
          </a:p>
        </p:txBody>
      </p:sp>
    </p:spTree>
    <p:extLst>
      <p:ext uri="{BB962C8B-B14F-4D97-AF65-F5344CB8AC3E}">
        <p14:creationId xmlns:p14="http://schemas.microsoft.com/office/powerpoint/2010/main" val="317889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424979" y="179002"/>
            <a:ext cx="10342196" cy="6401753"/>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gelijkenis van de zaaier</a:t>
            </a:r>
          </a:p>
          <a:p>
            <a:pPr algn="ctr"/>
            <a:endParaRPr lang="nl-NL"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Lukas 8:11-15 [HSV] </a:t>
            </a:r>
          </a:p>
          <a:p>
            <a:pPr algn="just"/>
            <a:r>
              <a:rPr lang="nl-BE" sz="2400" i="1" dirty="0">
                <a:solidFill>
                  <a:srgbClr val="0070C0"/>
                </a:solidFill>
              </a:rPr>
              <a:t>[11] Dit is de gelijkenis: Het zaad is het Woord van God.</a:t>
            </a:r>
          </a:p>
          <a:p>
            <a:pPr algn="just"/>
            <a:r>
              <a:rPr lang="nl-BE" sz="2400" i="1" dirty="0">
                <a:solidFill>
                  <a:srgbClr val="0070C0"/>
                </a:solidFill>
              </a:rPr>
              <a:t>[12] Zij bij wie langs de weg gezaaid wordt, zijn zij die het horen, maar daarna komt de duivel en neemt het Woord uit hun hart weg, opdat zij niet geloven en zalig worden.</a:t>
            </a:r>
          </a:p>
          <a:p>
            <a:pPr algn="just"/>
            <a:r>
              <a:rPr lang="nl-BE" sz="2400" i="1" dirty="0">
                <a:solidFill>
                  <a:srgbClr val="0070C0"/>
                </a:solidFill>
              </a:rPr>
              <a:t>[13] Zij bij wie op de rots gezaaid wordt, zijn zij die het Woord met vreugde ontvangen, wanneer zij het gehoord hebben. Maar dezen, die maar voor een bepaalde tijd geloven, hebben geen wortel, en in een tijd van verzoeking worden zij afvallig.</a:t>
            </a:r>
          </a:p>
          <a:p>
            <a:pPr algn="just"/>
            <a:r>
              <a:rPr lang="nl-BE" sz="2400" i="1" dirty="0">
                <a:solidFill>
                  <a:srgbClr val="0070C0"/>
                </a:solidFill>
              </a:rPr>
              <a:t>[14] en bij wie het zaad in de dorens valt, dat zijn zij die het hebben gehoord, maar die gaandeweg door de zorgen en rijkdom en genietingen van het leven verstikt worden en geen vrucht dragen.</a:t>
            </a:r>
          </a:p>
          <a:p>
            <a:pPr algn="just"/>
            <a:r>
              <a:rPr lang="nl-BE" sz="2400" i="1" dirty="0">
                <a:solidFill>
                  <a:srgbClr val="0070C0"/>
                </a:solidFill>
              </a:rPr>
              <a:t>[15] En waar het zaad in goede aarde valt, dat zijn zij die het Woord horen, het in een oprecht en goed hart vasthouden, en in volharding vruchten voortbrengen.</a:t>
            </a:r>
          </a:p>
          <a:p>
            <a:pPr algn="just"/>
            <a:endParaRPr lang="nl-BE" sz="2400" i="1" dirty="0">
              <a:solidFill>
                <a:srgbClr val="0070C0"/>
              </a:solidFill>
            </a:endParaRPr>
          </a:p>
        </p:txBody>
      </p:sp>
    </p:spTree>
    <p:extLst>
      <p:ext uri="{BB962C8B-B14F-4D97-AF65-F5344CB8AC3E}">
        <p14:creationId xmlns:p14="http://schemas.microsoft.com/office/powerpoint/2010/main" val="148817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83772" y="378382"/>
            <a:ext cx="10949025" cy="5078313"/>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357188" indent="-357188" algn="just">
              <a:buFont typeface="Arial" panose="020B0604020202020204" pitchFamily="34" charset="0"/>
              <a:buChar char="•"/>
            </a:pPr>
            <a:r>
              <a:rPr lang="nl-NL" sz="2400" dirty="0">
                <a:solidFill>
                  <a:srgbClr val="000000"/>
                </a:solidFill>
              </a:rPr>
              <a:t>Het is een rechtstreekse </a:t>
            </a:r>
            <a:r>
              <a:rPr lang="nl-NL" sz="2400" b="1" dirty="0">
                <a:solidFill>
                  <a:srgbClr val="000000"/>
                </a:solidFill>
              </a:rPr>
              <a:t>opdracht</a:t>
            </a:r>
            <a:r>
              <a:rPr lang="nl-NL" sz="2400" dirty="0">
                <a:solidFill>
                  <a:srgbClr val="000000"/>
                </a:solidFill>
              </a:rPr>
              <a:t> en dus een </a:t>
            </a:r>
            <a:r>
              <a:rPr lang="nl-NL" sz="2400" b="1" dirty="0">
                <a:solidFill>
                  <a:srgbClr val="000000"/>
                </a:solidFill>
              </a:rPr>
              <a:t>gebod</a:t>
            </a:r>
            <a:r>
              <a:rPr lang="nl-NL" sz="2400" dirty="0">
                <a:solidFill>
                  <a:srgbClr val="000000"/>
                </a:solidFill>
              </a:rPr>
              <a:t> van Jezus!</a:t>
            </a:r>
          </a:p>
          <a:p>
            <a:pPr marL="357188" indent="-357188" algn="just">
              <a:buFont typeface="Arial" panose="020B0604020202020204" pitchFamily="34" charset="0"/>
              <a:buChar char="•"/>
            </a:pPr>
            <a:endParaRPr lang="nl-NL"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Mattheüs 28:18-19 [HSV] </a:t>
            </a:r>
          </a:p>
          <a:p>
            <a:pPr algn="just"/>
            <a:r>
              <a:rPr lang="nl-BE" sz="2800" i="1" dirty="0">
                <a:solidFill>
                  <a:srgbClr val="0070C0"/>
                </a:solidFill>
              </a:rPr>
              <a:t>[18] En Jezus kwam naar hen toe, sprak met hen en zie: Mij is gegeven alle macht in de hemel en op aarde.</a:t>
            </a:r>
          </a:p>
          <a:p>
            <a:pPr algn="just"/>
            <a:endParaRPr lang="nl-BE" sz="2800" i="1" dirty="0">
              <a:solidFill>
                <a:srgbClr val="0070C0"/>
              </a:solidFill>
            </a:endParaRPr>
          </a:p>
          <a:p>
            <a:pPr algn="just"/>
            <a:r>
              <a:rPr lang="nl-BE" sz="2800" i="1" dirty="0">
                <a:solidFill>
                  <a:srgbClr val="0070C0"/>
                </a:solidFill>
              </a:rPr>
              <a:t>[19] Ga dan heen, onderwijs al de volken, hen dopend in de Naam van de Vader, en van de Zoon en van de Heilige Geest, hun lerend alles wat Ik u geboden heb, in acht te nemen.</a:t>
            </a:r>
          </a:p>
          <a:p>
            <a:pPr marL="357188" indent="-357188" algn="just">
              <a:buFont typeface="Arial" panose="020B0604020202020204" pitchFamily="34" charset="0"/>
              <a:buChar char="•"/>
            </a:pPr>
            <a:endParaRPr lang="nl-NL" dirty="0">
              <a:solidFill>
                <a:srgbClr val="000000"/>
              </a:solidFill>
            </a:endParaRPr>
          </a:p>
          <a:p>
            <a:pPr marL="814388" lvl="1" indent="-357188" algn="just">
              <a:buFont typeface="Arial" panose="020B0604020202020204" pitchFamily="34" charset="0"/>
              <a:buChar char="•"/>
            </a:pPr>
            <a:endParaRPr lang="nl-NL" dirty="0">
              <a:solidFill>
                <a:srgbClr val="000000"/>
              </a:solidFill>
            </a:endParaRPr>
          </a:p>
        </p:txBody>
      </p:sp>
    </p:spTree>
    <p:extLst>
      <p:ext uri="{BB962C8B-B14F-4D97-AF65-F5344CB8AC3E}">
        <p14:creationId xmlns:p14="http://schemas.microsoft.com/office/powerpoint/2010/main" val="71175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83772" y="378382"/>
            <a:ext cx="10949025" cy="4801314"/>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De </a:t>
            </a:r>
            <a:r>
              <a:rPr lang="nl-NL" sz="2400" b="1" dirty="0">
                <a:solidFill>
                  <a:srgbClr val="000000"/>
                </a:solidFill>
              </a:rPr>
              <a:t>hel</a:t>
            </a:r>
            <a:r>
              <a:rPr lang="nl-NL" sz="2400" dirty="0">
                <a:solidFill>
                  <a:srgbClr val="000000"/>
                </a:solidFill>
              </a:rPr>
              <a:t> bestaat.</a:t>
            </a:r>
          </a:p>
          <a:p>
            <a:pPr marL="357188" indent="-357188" algn="just">
              <a:buFont typeface="Arial" panose="020B0604020202020204" pitchFamily="34" charset="0"/>
              <a:buChar char="•"/>
            </a:pPr>
            <a:endParaRPr lang="nl-NL"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Lukas 12:4-5 [HSV] </a:t>
            </a:r>
          </a:p>
          <a:p>
            <a:pPr algn="just"/>
            <a:r>
              <a:rPr lang="nl-BE" sz="2800" i="1" dirty="0">
                <a:solidFill>
                  <a:srgbClr val="0070C0"/>
                </a:solidFill>
              </a:rPr>
              <a:t>[4] en Ik zeg u, Mijn vrienden: Wees niet bevreesd voor hen die het lichaam doden en daarna niets meer kunnen doen.</a:t>
            </a:r>
          </a:p>
          <a:p>
            <a:pPr algn="just"/>
            <a:endParaRPr lang="nl-BE" sz="2800" i="1" dirty="0">
              <a:solidFill>
                <a:srgbClr val="0070C0"/>
              </a:solidFill>
            </a:endParaRPr>
          </a:p>
          <a:p>
            <a:pPr algn="just"/>
            <a:r>
              <a:rPr lang="nl-BE" sz="2800" i="1" dirty="0">
                <a:solidFill>
                  <a:srgbClr val="0070C0"/>
                </a:solidFill>
              </a:rPr>
              <a:t>[5] Maar Ik zal u laten zien voor Wie u bevreesd moet zijn: Wees bevreesd voor Hem Die, nadat Hij gedood heeft, ook macht heeft in de hel te werpen. Ja, Ik zeg u, wees bevreesd voor Hem!</a:t>
            </a:r>
          </a:p>
          <a:p>
            <a:pPr lvl="1" algn="just"/>
            <a:endParaRPr lang="nl-NL" dirty="0">
              <a:solidFill>
                <a:srgbClr val="000000"/>
              </a:solidFill>
            </a:endParaRPr>
          </a:p>
        </p:txBody>
      </p:sp>
    </p:spTree>
    <p:extLst>
      <p:ext uri="{BB962C8B-B14F-4D97-AF65-F5344CB8AC3E}">
        <p14:creationId xmlns:p14="http://schemas.microsoft.com/office/powerpoint/2010/main" val="380122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621487" y="1169029"/>
            <a:ext cx="10949025" cy="3847207"/>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000" dirty="0">
                <a:solidFill>
                  <a:srgbClr val="000000"/>
                </a:solidFill>
              </a:rPr>
              <a:t>Het is een gebod van God om evenveel liefde te hebben voor jouw naaste als voor jezelf.</a:t>
            </a:r>
          </a:p>
          <a:p>
            <a:pPr marL="357188" indent="-357188" algn="just">
              <a:buFont typeface="Arial" panose="020B0604020202020204" pitchFamily="34" charset="0"/>
              <a:buChar char="•"/>
            </a:pPr>
            <a:endParaRPr lang="nl-NL"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Judas 22-23 [HSV] </a:t>
            </a:r>
          </a:p>
          <a:p>
            <a:pPr algn="just"/>
            <a:r>
              <a:rPr lang="nl-BE" sz="2800" i="1" dirty="0">
                <a:solidFill>
                  <a:srgbClr val="0070C0"/>
                </a:solidFill>
              </a:rPr>
              <a:t>[22] En ontferm u over sommigen, en ga daarbij met onderscheid te werk.</a:t>
            </a:r>
          </a:p>
          <a:p>
            <a:pPr algn="just"/>
            <a:endParaRPr lang="nl-BE" sz="2800" i="1" dirty="0">
              <a:solidFill>
                <a:srgbClr val="0070C0"/>
              </a:solidFill>
            </a:endParaRPr>
          </a:p>
          <a:p>
            <a:pPr algn="just"/>
            <a:r>
              <a:rPr lang="nl-BE" sz="2800" i="1" dirty="0">
                <a:solidFill>
                  <a:srgbClr val="0070C0"/>
                </a:solidFill>
              </a:rPr>
              <a:t>[23] Red anderen echter met vrees, en ruk hen uit het vuur. U moet ook het onderkleed haten dat door het vlees bevlekt is.</a:t>
            </a:r>
          </a:p>
          <a:p>
            <a:pPr lvl="1" algn="just"/>
            <a:endParaRPr lang="nl-NL" dirty="0">
              <a:solidFill>
                <a:srgbClr val="000000"/>
              </a:solidFill>
            </a:endParaRPr>
          </a:p>
        </p:txBody>
      </p:sp>
    </p:spTree>
    <p:extLst>
      <p:ext uri="{BB962C8B-B14F-4D97-AF65-F5344CB8AC3E}">
        <p14:creationId xmlns:p14="http://schemas.microsoft.com/office/powerpoint/2010/main" val="25367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01269" y="1182779"/>
            <a:ext cx="10949025" cy="3231654"/>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Gehoorzaamheid is het ‘bewijs’ van redding.</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Lukas 6:46 [HSV] </a:t>
            </a:r>
          </a:p>
          <a:p>
            <a:pPr marL="457200" indent="-457200" algn="just">
              <a:buFont typeface="Arial" panose="020B0604020202020204" pitchFamily="34" charset="0"/>
              <a:buChar char="•"/>
            </a:pPr>
            <a:endParaRPr lang="nl-BE" sz="2800" b="1" i="1" dirty="0">
              <a:solidFill>
                <a:srgbClr val="0070C0"/>
              </a:solidFill>
            </a:endParaRPr>
          </a:p>
          <a:p>
            <a:pPr algn="just"/>
            <a:r>
              <a:rPr lang="nl-BE" sz="2800" i="1" dirty="0">
                <a:solidFill>
                  <a:srgbClr val="0070C0"/>
                </a:solidFill>
              </a:rPr>
              <a:t>[46] Waarom noemt u Mij: Heere, Heere, en doet niet wat Ik zeg?</a:t>
            </a:r>
          </a:p>
          <a:p>
            <a:pPr lvl="1" algn="just"/>
            <a:endParaRPr lang="nl-NL" dirty="0">
              <a:solidFill>
                <a:srgbClr val="000000"/>
              </a:solidFill>
            </a:endParaRPr>
          </a:p>
        </p:txBody>
      </p:sp>
    </p:spTree>
    <p:extLst>
      <p:ext uri="{BB962C8B-B14F-4D97-AF65-F5344CB8AC3E}">
        <p14:creationId xmlns:p14="http://schemas.microsoft.com/office/powerpoint/2010/main" val="255953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01269" y="1182779"/>
            <a:ext cx="10949025" cy="3231654"/>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Blijven zwijgen is een zonde. Getuigen is immers een GEBOD van Jezus Zelf.</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Jakobus 4:17 [HSV] </a:t>
            </a:r>
          </a:p>
          <a:p>
            <a:pPr marL="457200" indent="-457200" algn="just">
              <a:buFont typeface="Arial" panose="020B0604020202020204" pitchFamily="34" charset="0"/>
              <a:buChar char="•"/>
            </a:pPr>
            <a:endParaRPr lang="nl-BE" sz="2800" b="1" i="1" dirty="0">
              <a:solidFill>
                <a:srgbClr val="0070C0"/>
              </a:solidFill>
            </a:endParaRPr>
          </a:p>
          <a:p>
            <a:pPr algn="just"/>
            <a:r>
              <a:rPr lang="nl-BE" sz="2800" i="1" dirty="0">
                <a:solidFill>
                  <a:srgbClr val="0070C0"/>
                </a:solidFill>
              </a:rPr>
              <a:t>[17] Wie dan weet goed te doen, en het niet doet, voor hem is het zonde.</a:t>
            </a:r>
          </a:p>
          <a:p>
            <a:pPr lvl="1" algn="just"/>
            <a:endParaRPr lang="nl-NL" dirty="0">
              <a:solidFill>
                <a:srgbClr val="000000"/>
              </a:solidFill>
            </a:endParaRPr>
          </a:p>
        </p:txBody>
      </p:sp>
    </p:spTree>
    <p:extLst>
      <p:ext uri="{BB962C8B-B14F-4D97-AF65-F5344CB8AC3E}">
        <p14:creationId xmlns:p14="http://schemas.microsoft.com/office/powerpoint/2010/main" val="323517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914400" y="619014"/>
            <a:ext cx="10949025" cy="5386090"/>
          </a:xfrm>
          <a:prstGeom prst="rect">
            <a:avLst/>
          </a:prstGeom>
          <a:solidFill>
            <a:schemeClr val="bg1">
              <a:alpha val="95000"/>
            </a:schemeClr>
          </a:solidFill>
        </p:spPr>
        <p:txBody>
          <a:bodyPr wrap="square" rtlCol="0">
            <a:spAutoFit/>
          </a:bodyPr>
          <a:lstStyle/>
          <a:p>
            <a:pPr algn="ctr"/>
            <a:r>
              <a:rPr lang="nl-BE" sz="3200" b="1" dirty="0">
                <a:solidFill>
                  <a:srgbClr val="C00000"/>
                </a:solidFill>
              </a:rPr>
              <a:t>Waarom MOETEN we evangeliseren?</a:t>
            </a:r>
            <a:endParaRPr lang="nl-NL" dirty="0">
              <a:solidFill>
                <a:srgbClr val="000000"/>
              </a:solidFill>
            </a:endParaRPr>
          </a:p>
          <a:p>
            <a:pPr marL="357188" indent="-357188" algn="just">
              <a:buFont typeface="Arial" panose="020B0604020202020204" pitchFamily="34" charset="0"/>
              <a:buChar char="•"/>
            </a:pPr>
            <a:endParaRPr lang="nl-BE" sz="1800" i="1" dirty="0">
              <a:solidFill>
                <a:srgbClr val="0070C0"/>
              </a:solidFill>
            </a:endParaRPr>
          </a:p>
          <a:p>
            <a:pPr marL="285750" indent="-285750" algn="just">
              <a:buFont typeface="Arial" panose="020B0604020202020204" pitchFamily="34" charset="0"/>
              <a:buChar char="•"/>
            </a:pPr>
            <a:r>
              <a:rPr lang="nl-NL" sz="2400" dirty="0">
                <a:solidFill>
                  <a:srgbClr val="000000"/>
                </a:solidFill>
              </a:rPr>
              <a:t>Evangelisatie versterkt onze wandel met God.</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Filemon 4-7 [HSV] </a:t>
            </a:r>
          </a:p>
          <a:p>
            <a:pPr algn="just"/>
            <a:r>
              <a:rPr lang="nl-BE" sz="2800" i="1" dirty="0">
                <a:solidFill>
                  <a:srgbClr val="0070C0"/>
                </a:solidFill>
              </a:rPr>
              <a:t>[4] Ik dank mijn God, terwijl ik steeds in mijn gebeden aan u denk.</a:t>
            </a:r>
          </a:p>
          <a:p>
            <a:pPr algn="just"/>
            <a:r>
              <a:rPr lang="nl-BE" sz="2800" i="1" dirty="0">
                <a:solidFill>
                  <a:srgbClr val="0070C0"/>
                </a:solidFill>
              </a:rPr>
              <a:t>[5] Ik hoor namelijk over uw liefde, en geloof dat u in de Heere Jezus hebt, en over uw liefde voor alle heiligen.</a:t>
            </a:r>
          </a:p>
          <a:p>
            <a:pPr algn="just"/>
            <a:r>
              <a:rPr lang="nl-BE" sz="2800" i="1" dirty="0">
                <a:solidFill>
                  <a:srgbClr val="0070C0"/>
                </a:solidFill>
              </a:rPr>
              <a:t>[6] Moge uw gemeenschap in het geloof zich krachtig openbaren in de kennis van al het goede dat in u is met betrekking tot Christus Jezus,</a:t>
            </a:r>
          </a:p>
          <a:p>
            <a:pPr algn="just"/>
            <a:r>
              <a:rPr lang="nl-BE" sz="2800" i="1" dirty="0">
                <a:solidFill>
                  <a:srgbClr val="0070C0"/>
                </a:solidFill>
              </a:rPr>
              <a:t>[7] want wij beleven veel vreugde en troost aan uw liefde, omdat de heiligen innerlijk door u verkwikt zijn, broeder!</a:t>
            </a:r>
          </a:p>
          <a:p>
            <a:pPr algn="just"/>
            <a:endParaRPr lang="nl-NL" dirty="0">
              <a:solidFill>
                <a:srgbClr val="000000"/>
              </a:solidFill>
            </a:endParaRPr>
          </a:p>
        </p:txBody>
      </p:sp>
    </p:spTree>
    <p:extLst>
      <p:ext uri="{BB962C8B-B14F-4D97-AF65-F5344CB8AC3E}">
        <p14:creationId xmlns:p14="http://schemas.microsoft.com/office/powerpoint/2010/main" val="1284266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Breedbeeld</PresentationFormat>
  <Paragraphs>109</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1010</cp:revision>
  <cp:lastPrinted>2023-03-10T07:33:20Z</cp:lastPrinted>
  <dcterms:created xsi:type="dcterms:W3CDTF">2018-09-23T12:23:26Z</dcterms:created>
  <dcterms:modified xsi:type="dcterms:W3CDTF">2023-03-10T18:47:14Z</dcterms:modified>
</cp:coreProperties>
</file>