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3" r:id="rId3"/>
    <p:sldId id="335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289" r:id="rId25"/>
  </p:sldIdLst>
  <p:sldSz cx="12192000" cy="6858000"/>
  <p:notesSz cx="6881813" cy="100028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9510A81-88EB-4548-A427-95DBBAB08465}">
          <p14:sldIdLst>
            <p14:sldId id="256"/>
            <p14:sldId id="313"/>
            <p14:sldId id="335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961" autoAdjust="0"/>
  </p:normalViewPr>
  <p:slideViewPr>
    <p:cSldViewPr snapToGrid="0" showGuides="1">
      <p:cViewPr varScale="1">
        <p:scale>
          <a:sx n="160" d="100"/>
          <a:sy n="160" d="100"/>
        </p:scale>
        <p:origin x="188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51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A110616-5839-4ADD-8AFB-BD60349FFB48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A1C996E-B989-4AB0-AD63-C64B73E7A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508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1325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500" b="1" dirty="0"/>
              <a:t>De verharding van het hart – een geleidelijk en gevaarlijk proces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69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8 </a:t>
            </a:r>
            <a:r>
              <a:rPr lang="nl-BE" dirty="0"/>
              <a:t>wordt Egypte getroffen door een plaag van </a:t>
            </a:r>
            <a:r>
              <a:rPr lang="nl-BE" b="1" dirty="0"/>
              <a:t>insecten (steekvliegen)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04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kiest hier voor de vierde maal </a:t>
            </a:r>
            <a:r>
              <a:rPr lang="nl-BE" b="1" dirty="0"/>
              <a:t>uit eigen vrije wil </a:t>
            </a:r>
            <a:r>
              <a:rPr lang="nl-BE" dirty="0"/>
              <a:t>om God niet te gehoorzamen.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685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9 </a:t>
            </a:r>
            <a:r>
              <a:rPr lang="nl-BE" dirty="0"/>
              <a:t>wordt Egypte getroffen door een plaag van </a:t>
            </a:r>
            <a:r>
              <a:rPr lang="nl-BE" b="1" dirty="0"/>
              <a:t>veepest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5219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kiest hier voor de vijfde maal </a:t>
            </a:r>
            <a:r>
              <a:rPr lang="nl-BE" b="1" dirty="0"/>
              <a:t>uit eigen vrije wil </a:t>
            </a:r>
            <a:r>
              <a:rPr lang="nl-BE" dirty="0"/>
              <a:t>om God niet te gehoorzamen.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Maar dan komt de grote ommekeer!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Vanaf nu kunnen we spreken van “</a:t>
            </a:r>
            <a:r>
              <a:rPr lang="nl-BE" dirty="0" err="1"/>
              <a:t>the</a:t>
            </a:r>
            <a:r>
              <a:rPr lang="nl-BE" dirty="0"/>
              <a:t> point of no return”.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heeft voldoende waarschuwingen gegeven en wonderen en tekenen gedemonstreerd om de farao tot berouw en bekering te brengen.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Dit is een ernstige waarschuwing voor alle mensen en christenen die de veelvuldige waarschuwingen van God negeren.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403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9 </a:t>
            </a:r>
            <a:r>
              <a:rPr lang="nl-BE" dirty="0"/>
              <a:t>wordt Egypte getroffen door een plaag van </a:t>
            </a:r>
            <a:r>
              <a:rPr lang="nl-BE" b="1" dirty="0"/>
              <a:t>zweren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17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Vanaf de zesde plaag verhardt God Zelf het hart van de farao.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The point of no return is bereikt en er is geen terugweg meer mogelijk.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heeft zelf zijn lot verzegeld, na heel veel waarschuwingen, tekenen en wonderen.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absolute ondergang van de farao ligt vanaf hier vast.</a:t>
            </a:r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1133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9 </a:t>
            </a:r>
            <a:r>
              <a:rPr lang="nl-BE" dirty="0"/>
              <a:t>wordt Egypte getroffen door een plaag van </a:t>
            </a:r>
            <a:r>
              <a:rPr lang="nl-BE" b="1" dirty="0"/>
              <a:t>hagel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986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Vanaf de zesde plaag verhardt God Zelf het hart van de farao.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handelt niet meer uit vrije wil. Zijn noodlot, bestemming en ondergang liggen vast, nu beslist door de Wil van God.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laat niet met Zich spotten.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8716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10 </a:t>
            </a:r>
            <a:r>
              <a:rPr lang="nl-BE" dirty="0"/>
              <a:t>wordt Egypte getroffen door een plaag van </a:t>
            </a:r>
            <a:r>
              <a:rPr lang="nl-BE" b="1" dirty="0"/>
              <a:t>sprinkhanen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3174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Vanaf de zesde plaag verhardt God Zelf het hart van de farao.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handelt niet meer uit vrije wil. Zijn noodlot, bestemming en ondergang liggen vast, nu beslist door de Wil van God.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laat niet met Zich spotten.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985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is alwetend en weet op voorhand wat de farao zal kiezen. In </a:t>
            </a:r>
            <a:r>
              <a:rPr lang="nl-BE" b="1" dirty="0">
                <a:solidFill>
                  <a:srgbClr val="0070C0"/>
                </a:solidFill>
              </a:rPr>
              <a:t>Exodus 4:21</a:t>
            </a:r>
            <a:r>
              <a:rPr lang="nl-BE" dirty="0"/>
              <a:t> wordt de finale keuze van de farao geprofeteerd door God.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i="1" dirty="0"/>
              <a:t>Ogenschijnlijk is er hier een probleem. Manipuleert God de farao en waar is de vrije wil van de farao?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Schijn bedriegt. Observeer in detail het verhardingsproces van de farao.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409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10 </a:t>
            </a:r>
            <a:r>
              <a:rPr lang="nl-BE" dirty="0"/>
              <a:t>wordt Egypte getroffen door een plaag van </a:t>
            </a:r>
            <a:r>
              <a:rPr lang="nl-BE" b="1" dirty="0"/>
              <a:t>duisternis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7382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Vanaf de zesde plaag verhardt God Zelf het hart van de farao.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handelt niet meer uit vrije wil. Zijn noodlot, bestemming en ondergang liggen vast, nu beslist door de Wil van God.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laat niet met Zich spotten.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4443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11 </a:t>
            </a:r>
            <a:r>
              <a:rPr lang="nl-BE" dirty="0"/>
              <a:t>wordt Egypte getroffen door de </a:t>
            </a:r>
            <a:r>
              <a:rPr lang="nl-BE" b="1" dirty="0"/>
              <a:t>dood van de eerstgeborenen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5754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Vanaf de zesde plaag verhardt God Zelf het hart van de farao.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handelt niet meer uit vrije wil. Zijn noodlot, bestemming en ondergang liggen vast, nu beslist door de Wil van God.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laat niet met Zich spotten.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045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78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het Boek Exodus worden de</a:t>
            </a:r>
            <a:r>
              <a:rPr lang="nl-BE" b="1" dirty="0"/>
              <a:t> tien plagen van Egypte </a:t>
            </a:r>
            <a:r>
              <a:rPr lang="nl-BE" dirty="0"/>
              <a:t>heel expliciet beschreven als een waarschuwing aan elke mens.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elke plaag zal God persoonlijk afrekenen met de </a:t>
            </a:r>
            <a:r>
              <a:rPr lang="nl-BE" b="1" dirty="0"/>
              <a:t>afgoden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Het is een persoonlijke waarschuwing van God aan alle mensen die afgoden aanbidden en afgoden boven God stellen.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41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Het water van de Nijl wordt veranderd in </a:t>
            </a:r>
            <a:r>
              <a:rPr lang="nl-BE" b="1" dirty="0"/>
              <a:t>bloed</a:t>
            </a:r>
            <a:r>
              <a:rPr lang="nl-BE" dirty="0"/>
              <a:t> bij de eerste plaag.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1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is almachtig en met kracht openbaart Hij zijn macht over alle afgoden, die geassocieerd worden met de Nijl.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Het water van de Nijl wordt veranderd in </a:t>
            </a:r>
            <a:r>
              <a:rPr lang="nl-BE" b="1" dirty="0"/>
              <a:t>bloed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Er is hier ook een sterke symboliek aanwezig:</a:t>
            </a:r>
          </a:p>
          <a:p>
            <a:pPr marL="663289" lvl="1" indent="-180897" algn="just">
              <a:buFont typeface="Arial" panose="020B0604020202020204" pitchFamily="34" charset="0"/>
              <a:buChar char="•"/>
            </a:pPr>
            <a:r>
              <a:rPr lang="nl-BE" dirty="0"/>
              <a:t>Bloed is heilig, bloed wordt bijbels geassocieerd met leven.</a:t>
            </a:r>
          </a:p>
          <a:p>
            <a:pPr marL="663289" lvl="1" indent="-180897" algn="just">
              <a:buFont typeface="Arial" panose="020B0604020202020204" pitchFamily="34" charset="0"/>
              <a:buChar char="•"/>
            </a:pPr>
            <a:r>
              <a:rPr lang="nl-BE" dirty="0"/>
              <a:t>Afgoden worden bijbels geassocieerd met zonde, duisternis en dood.</a:t>
            </a:r>
          </a:p>
          <a:p>
            <a:pPr marL="663289" lvl="1" indent="-180897" algn="just">
              <a:buFont typeface="Arial" panose="020B0604020202020204" pitchFamily="34" charset="0"/>
              <a:buChar char="•"/>
            </a:pPr>
            <a:r>
              <a:rPr lang="nl-BE" dirty="0"/>
              <a:t>God overstijgt de dood en de duisternis met leven.</a:t>
            </a:r>
          </a:p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kiest hier </a:t>
            </a:r>
            <a:r>
              <a:rPr lang="nl-BE" b="1" dirty="0"/>
              <a:t>uit eigen vrije wil </a:t>
            </a:r>
            <a:r>
              <a:rPr lang="nl-BE" dirty="0"/>
              <a:t>om God niet te gehoorzamen.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65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8 </a:t>
            </a:r>
            <a:r>
              <a:rPr lang="nl-BE" dirty="0"/>
              <a:t>wordt Egypte getroffen door een plaag van </a:t>
            </a:r>
            <a:r>
              <a:rPr lang="nl-BE" b="1" dirty="0"/>
              <a:t>kikkers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696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1325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kiest hier voor de tweede maal </a:t>
            </a:r>
            <a:r>
              <a:rPr lang="nl-BE" b="1" dirty="0"/>
              <a:t>uit eigen vrije wil </a:t>
            </a:r>
            <a:r>
              <a:rPr lang="nl-BE" dirty="0"/>
              <a:t>om God niet te gehoorzamen.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237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God waarschuwt de farao rechtstreeks via zijn profeten, Mozes en </a:t>
            </a:r>
            <a:r>
              <a:rPr lang="nl-BE" dirty="0" err="1"/>
              <a:t>Aäron</a:t>
            </a:r>
            <a:r>
              <a:rPr lang="nl-BE" dirty="0"/>
              <a:t>.</a:t>
            </a:r>
          </a:p>
          <a:p>
            <a:pPr marL="180897" indent="-180897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In </a:t>
            </a:r>
            <a:r>
              <a:rPr lang="nl-BE" b="1" dirty="0"/>
              <a:t>Exodus 8 </a:t>
            </a:r>
            <a:r>
              <a:rPr lang="nl-BE" dirty="0"/>
              <a:t>wordt Egypte getroffen door een plaag van </a:t>
            </a:r>
            <a:r>
              <a:rPr lang="nl-BE" b="1" dirty="0"/>
              <a:t>insecten (muggen/luizen)</a:t>
            </a:r>
            <a:r>
              <a:rPr lang="nl-BE" dirty="0"/>
              <a:t>.</a:t>
            </a:r>
          </a:p>
          <a:p>
            <a:pPr lvl="1" algn="just"/>
            <a:endParaRPr lang="nl-BE" dirty="0"/>
          </a:p>
          <a:p>
            <a:pPr algn="just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651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1250950"/>
            <a:ext cx="5997575" cy="3375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l-BE" dirty="0"/>
          </a:p>
          <a:p>
            <a:pPr marL="180897" indent="-180897" algn="just">
              <a:buFont typeface="Arial" panose="020B0604020202020204" pitchFamily="34" charset="0"/>
              <a:buChar char="•"/>
            </a:pPr>
            <a:r>
              <a:rPr lang="nl-BE" dirty="0"/>
              <a:t>De farao kiest hier voor de derde maal </a:t>
            </a:r>
            <a:r>
              <a:rPr lang="nl-BE" b="1" dirty="0"/>
              <a:t>uit eigen vrije wil </a:t>
            </a:r>
            <a:r>
              <a:rPr lang="nl-BE" dirty="0"/>
              <a:t>om God niet te gehoorzamen.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535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A18E2-357D-47C1-A2FD-C0DC73837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123958-7FDD-43C8-A3BE-FC0D2CDE4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0CB72-45D5-4E8B-9D64-8014AC46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E6A61-A658-4A93-BA78-949BEFEC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60D17-869F-47D9-B7E4-48A3304D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91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FE775-ED2F-49FA-A6B7-4F25D157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5EC6FB-8156-4650-836E-DE466327A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19308B-8D94-4AFF-A739-6996522F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EB15FA-4812-4579-8666-1533FE8A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07A2C-411F-4EF3-AA44-CEE66FBE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6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647082-CA00-43B8-904D-6E0097E11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244F28-8CCD-4AD6-B6BD-E00F550F6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C91A32-7679-40CF-AC67-5BE8C1B6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29AF41-7E6B-4CF0-87C2-84B33789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2D3E14-554E-45C9-8DDD-EABA427B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8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B7C6D-04D4-4B99-A1F5-6F0AD454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327C9-902A-499E-A42F-F0E31D16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CE8C51-A938-4D21-8131-21194D10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D3F8A3-4CF7-493E-8E37-3A9C58C3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3A5EE-0D6E-431B-8766-E69FF03F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1C1C2-BB45-4D75-91E2-780EE5AE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8C4B8D-CC30-480C-B2BD-E12CB97A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6F32F4-7304-4369-9B08-E753E9C1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8AC69-9D88-4115-9FAE-7607AB5F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D7694A-286C-4BA1-B115-41AF421A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3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F440-6A98-474A-8AA9-1B833C7F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2E940-2DC7-4105-9CFB-411664E86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181952-D716-400E-83E7-8E99A8341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55B52E-35A4-49AD-8DE7-915BE928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39952B-09E9-4016-9DD4-61800E5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6D6A97-F73A-4951-BB58-E26D1C4B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3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6CB9-8F57-4BA6-A8A8-26DD4FFA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80FDC7-21CF-455B-81A8-E0D72D5CD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2AAAEA-ABD8-42D8-9309-A9187542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17C636-1AB3-4578-B38C-D01ADD67A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637D02-451F-4AC5-88DE-73E9680E0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CABB2F-17F5-4662-8532-97CC68D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1842E8-F942-40D6-A48D-76C01EEE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CB6E13-2845-4D55-A109-115B7A1C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8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42377-56DB-4DA4-9E25-9C4B681E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BB8BB4-1987-464C-BA92-CFD3A5AE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865645-3699-4E24-B712-CE109CC5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90F2D9-C336-4E55-8381-B76A7150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8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E1971D-B016-4E67-A365-EE5BC993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3C6C8D-9556-46B0-A98A-948EEA1E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9A1B22-9A0D-4098-92B4-1162717A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323E8-EFAF-4C82-999F-C2C530BB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F3F18-EDE0-4414-A716-EA40101B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618520-ED58-4B7B-8FAC-2AA7CCCDF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BA86D6-C314-48FE-8652-64C9E0FC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A8567B-1C64-4B31-8E45-9034B6CD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FC0B4-B521-41C4-97B2-1D562E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4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AE8C-4683-4BF7-9A76-B239E600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E36A39-299E-4DAA-B98D-FC55AB06D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3467E-D4A6-4DB1-8029-4FECFC48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8C671E-7ED9-45F8-8096-E2868463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0A1FDB-8358-44FF-9170-A11DA0E3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926540-B598-4A35-BC5C-150742A1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66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940DA5-B4E8-41C6-A564-53FCAFEC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C2389F-0B1B-449A-BB5D-E434848F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4BAE34-890C-40F5-A392-FC2ADAC44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B7CA1-EC21-435A-869A-B9D8D74CBBC2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48E106-91EB-419B-AB00-15C4AEF9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7D7AF1-CF87-4E7F-8014-CBE31511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0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CECB5A4-E78E-42BE-81F7-1AC310302E67}"/>
              </a:ext>
            </a:extLst>
          </p:cNvPr>
          <p:cNvSpPr txBox="1"/>
          <p:nvPr/>
        </p:nvSpPr>
        <p:spPr>
          <a:xfrm>
            <a:off x="4189445" y="123713"/>
            <a:ext cx="65874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2060"/>
                </a:solidFill>
              </a:rPr>
              <a:t>Evangelische</a:t>
            </a:r>
            <a:r>
              <a:rPr lang="nl-BE" sz="3600" b="1" dirty="0">
                <a:solidFill>
                  <a:srgbClr val="002060"/>
                </a:solidFill>
              </a:rPr>
              <a:t> Kerk Koekelare</a:t>
            </a:r>
          </a:p>
          <a:p>
            <a:pPr algn="ctr"/>
            <a:r>
              <a:rPr lang="nl-BE" sz="3600" b="1" dirty="0">
                <a:solidFill>
                  <a:srgbClr val="002060"/>
                </a:solidFill>
              </a:rPr>
              <a:t>Prediking zondag 26 juni 2022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D0B7BE9-0C86-45EA-B1CA-83FE231C2F75}"/>
              </a:ext>
            </a:extLst>
          </p:cNvPr>
          <p:cNvSpPr txBox="1"/>
          <p:nvPr/>
        </p:nvSpPr>
        <p:spPr>
          <a:xfrm>
            <a:off x="1639446" y="3525801"/>
            <a:ext cx="1016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7030A0"/>
                </a:solidFill>
              </a:rPr>
              <a:t>De verharding van het hart – een geleidelijk en gevaarlijk proces</a:t>
            </a:r>
          </a:p>
        </p:txBody>
      </p:sp>
    </p:spTree>
    <p:extLst>
      <p:ext uri="{BB962C8B-B14F-4D97-AF65-F5344CB8AC3E}">
        <p14:creationId xmlns:p14="http://schemas.microsoft.com/office/powerpoint/2010/main" val="102143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800970" y="1038537"/>
            <a:ext cx="9209306" cy="310854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8:20) [HSV]</a:t>
            </a:r>
          </a:p>
          <a:p>
            <a:pPr algn="just"/>
            <a:r>
              <a:rPr lang="nl-NL" sz="3200" i="1" dirty="0"/>
              <a:t>[16] </a:t>
            </a:r>
            <a:r>
              <a:rPr lang="nl-BE" sz="3200" i="1" dirty="0"/>
              <a:t>Toen zei de HEERE tegen Mozes: Sta morgen vroeg op en ga voor de farao staan. Zie, wanneer hij naar het water toe gaat, moet u tegen hem zeggen: Zo zegt de HEERE: Laat Mijn volk gaan, zodat zij Mij kunnen dienen. 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vierde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1615898" y="4358305"/>
            <a:ext cx="9484242" cy="212365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Egypte wordt getroffen door een plaag van </a:t>
            </a:r>
            <a:r>
              <a:rPr lang="nl-NL" sz="3200" b="1" dirty="0"/>
              <a:t>insecten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vierde plaag is </a:t>
            </a:r>
            <a:r>
              <a:rPr lang="nl-NL" sz="3200" b="1" dirty="0"/>
              <a:t>steekvliegen</a:t>
            </a:r>
            <a:r>
              <a:rPr lang="nl-NL" sz="3200" dirty="0"/>
              <a:t> (Hebreeuws: </a:t>
            </a:r>
            <a:r>
              <a:rPr lang="nl-NL" sz="3200" dirty="0" err="1"/>
              <a:t>Arov</a:t>
            </a:r>
            <a:r>
              <a:rPr lang="nl-NL" sz="3200" dirty="0"/>
              <a:t> = mengsel, zwerm).</a:t>
            </a:r>
          </a:p>
        </p:txBody>
      </p:sp>
    </p:spTree>
    <p:extLst>
      <p:ext uri="{BB962C8B-B14F-4D97-AF65-F5344CB8AC3E}">
        <p14:creationId xmlns:p14="http://schemas.microsoft.com/office/powerpoint/2010/main" val="306937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vierde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2166731" y="1267393"/>
            <a:ext cx="8607686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8:32) [HSV]</a:t>
            </a:r>
          </a:p>
          <a:p>
            <a:pPr algn="just"/>
            <a:r>
              <a:rPr lang="nl-NL" sz="3200" i="1" dirty="0"/>
              <a:t>[32] </a:t>
            </a:r>
            <a:r>
              <a:rPr lang="nl-BE" sz="3200" b="1" i="1" dirty="0"/>
              <a:t>Maar  de farao maakte ook deze keer zijn hart onvermurwbaar</a:t>
            </a:r>
            <a:r>
              <a:rPr lang="nl-BE" sz="3200" i="1" dirty="0"/>
              <a:t>: hij liet het volk niet gaan.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7DBBEF0-A277-498E-9E78-D36A3BE31B64}"/>
              </a:ext>
            </a:extLst>
          </p:cNvPr>
          <p:cNvSpPr txBox="1"/>
          <p:nvPr/>
        </p:nvSpPr>
        <p:spPr>
          <a:xfrm>
            <a:off x="2166731" y="3797148"/>
            <a:ext cx="8743547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3200" i="1" dirty="0"/>
              <a:t>Bes</a:t>
            </a:r>
            <a:r>
              <a:rPr lang="nl-BE" sz="3200" dirty="0"/>
              <a:t>: één van de oudste goden, beschermer tegen wilde dieren, slangen en </a:t>
            </a:r>
            <a:r>
              <a:rPr lang="nl-BE" sz="3200" b="1" dirty="0"/>
              <a:t>insecten</a:t>
            </a:r>
            <a:r>
              <a:rPr lang="nl-B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91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876508" y="1221279"/>
            <a:ext cx="9042329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9:1) [HSV]</a:t>
            </a:r>
          </a:p>
          <a:p>
            <a:pPr algn="just"/>
            <a:r>
              <a:rPr lang="nl-NL" sz="3200" i="1" dirty="0"/>
              <a:t>[1] </a:t>
            </a:r>
            <a:r>
              <a:rPr lang="nl-BE" sz="3200" i="1" dirty="0"/>
              <a:t>Daarna zei de HEERE tegen Mozes: Ga naar de farao toe en spreek tot hem: Zo zegt de HEERE, de God van de Hebreeën: Laat Mijn volk gaan, zodat zij Mij kunnen dienen.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vijfde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1615898" y="4358305"/>
            <a:ext cx="9484242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Egypte wordt getroffen door een plaag van </a:t>
            </a:r>
            <a:r>
              <a:rPr lang="nl-NL" sz="3200" b="1" dirty="0"/>
              <a:t>veepest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vijfde plaag is </a:t>
            </a:r>
            <a:r>
              <a:rPr lang="nl-NL" sz="3200" b="1" dirty="0"/>
              <a:t>veepest</a:t>
            </a:r>
            <a:r>
              <a:rPr lang="nl-NL" sz="3200" dirty="0"/>
              <a:t> (Hebreeuws: </a:t>
            </a:r>
            <a:r>
              <a:rPr lang="nl-NL" sz="3200" dirty="0" err="1"/>
              <a:t>Dever</a:t>
            </a:r>
            <a:r>
              <a:rPr lang="nl-NL" sz="3200" dirty="0"/>
              <a:t> = pest).</a:t>
            </a:r>
          </a:p>
        </p:txBody>
      </p:sp>
    </p:spTree>
    <p:extLst>
      <p:ext uri="{BB962C8B-B14F-4D97-AF65-F5344CB8AC3E}">
        <p14:creationId xmlns:p14="http://schemas.microsoft.com/office/powerpoint/2010/main" val="217622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352497" y="3818460"/>
            <a:ext cx="8032306" cy="280076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Hathor</a:t>
            </a:r>
            <a:r>
              <a:rPr lang="nl-BE" sz="2800" dirty="0"/>
              <a:t>:	moedergodin in de vorm van een </a:t>
            </a:r>
            <a:r>
              <a:rPr lang="nl-BE" sz="2800" b="1" dirty="0"/>
              <a:t>koe</a:t>
            </a:r>
            <a:r>
              <a:rPr lang="nl-BE" sz="2800" dirty="0"/>
              <a:t>. Dochter van Ra, de zonnegod.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Apis</a:t>
            </a:r>
            <a:r>
              <a:rPr lang="nl-BE" sz="2800" dirty="0"/>
              <a:t>: 	</a:t>
            </a:r>
            <a:r>
              <a:rPr lang="nl-BE" sz="2800" b="1" dirty="0"/>
              <a:t>stier</a:t>
            </a:r>
            <a:r>
              <a:rPr lang="nl-BE" sz="2800" dirty="0"/>
              <a:t> van de god </a:t>
            </a:r>
            <a:r>
              <a:rPr lang="nl-BE" sz="2800" dirty="0" err="1"/>
              <a:t>Ptah</a:t>
            </a:r>
            <a:r>
              <a:rPr lang="nl-BE" sz="2800" dirty="0"/>
              <a:t>, symbool van vruchtbaarheid.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 err="1"/>
              <a:t>Mer-Wer</a:t>
            </a:r>
            <a:r>
              <a:rPr lang="nl-BE" sz="2800" dirty="0"/>
              <a:t>: heilige </a:t>
            </a:r>
            <a:r>
              <a:rPr lang="nl-BE" sz="2800" b="1" dirty="0" err="1"/>
              <a:t>stiergod</a:t>
            </a:r>
            <a:r>
              <a:rPr lang="nl-BE" sz="2800" dirty="0"/>
              <a:t> van </a:t>
            </a:r>
            <a:r>
              <a:rPr lang="nl-BE" sz="2800" dirty="0" err="1"/>
              <a:t>Heliopolis</a:t>
            </a:r>
            <a:endParaRPr lang="nl-BE" sz="2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vijfde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2046916" y="1001487"/>
            <a:ext cx="8643467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9:7) [HSV]</a:t>
            </a:r>
          </a:p>
          <a:p>
            <a:pPr algn="just"/>
            <a:r>
              <a:rPr lang="nl-NL" sz="3200" i="1" dirty="0"/>
              <a:t>[7] </a:t>
            </a:r>
            <a:r>
              <a:rPr lang="nl-BE" sz="3200" i="1" dirty="0"/>
              <a:t>De farao stuurde er dienaren heen, en zie, van het vee van Israël was zelfs niet één dier gestorven. </a:t>
            </a:r>
            <a:r>
              <a:rPr lang="nl-BE" sz="3200" b="1" i="1" dirty="0"/>
              <a:t>Maar het hart van de farao bleef onvermurwbaar </a:t>
            </a:r>
            <a:r>
              <a:rPr lang="nl-BE" sz="3200" i="1" dirty="0"/>
              <a:t>en hij liet het volk niet gaan.</a:t>
            </a:r>
          </a:p>
        </p:txBody>
      </p:sp>
    </p:spTree>
    <p:extLst>
      <p:ext uri="{BB962C8B-B14F-4D97-AF65-F5344CB8AC3E}">
        <p14:creationId xmlns:p14="http://schemas.microsoft.com/office/powerpoint/2010/main" val="193001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764646" y="1183749"/>
            <a:ext cx="9186743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9:8) [HSV]</a:t>
            </a:r>
          </a:p>
          <a:p>
            <a:pPr algn="just"/>
            <a:r>
              <a:rPr lang="nl-NL" sz="3200" i="1" dirty="0"/>
              <a:t>[8] </a:t>
            </a:r>
            <a:r>
              <a:rPr lang="nl-BE" sz="3200" i="1" dirty="0"/>
              <a:t>Toen zei de HEERE tegen Mozes en tegen </a:t>
            </a:r>
            <a:r>
              <a:rPr lang="nl-BE" sz="3200" i="1" dirty="0" err="1"/>
              <a:t>Aäron</a:t>
            </a:r>
            <a:r>
              <a:rPr lang="nl-BE" sz="3200" i="1" dirty="0"/>
              <a:t>: Neem voor uzelf uw handen vol as uit de oven, en laat Mozes die voor de ogen van de farao hemelwaarts uitstrooien.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zesde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1711465" y="4156286"/>
            <a:ext cx="9293107" cy="212365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Egypte wordt getroffen door een plaag van </a:t>
            </a:r>
            <a:r>
              <a:rPr lang="nl-NL" sz="3200" b="1" dirty="0"/>
              <a:t>zweren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zesde plaag is </a:t>
            </a:r>
            <a:r>
              <a:rPr lang="nl-NL" sz="3200" b="1" dirty="0"/>
              <a:t>zweren</a:t>
            </a:r>
            <a:r>
              <a:rPr lang="nl-NL" sz="3200" dirty="0"/>
              <a:t> (Hebreeuws: </a:t>
            </a:r>
            <a:r>
              <a:rPr lang="nl-NL" sz="3200" dirty="0" err="1"/>
              <a:t>Shechin</a:t>
            </a:r>
            <a:r>
              <a:rPr lang="nl-NL" sz="3200" dirty="0"/>
              <a:t> = huidziekte).</a:t>
            </a:r>
          </a:p>
        </p:txBody>
      </p:sp>
    </p:spTree>
    <p:extLst>
      <p:ext uri="{BB962C8B-B14F-4D97-AF65-F5344CB8AC3E}">
        <p14:creationId xmlns:p14="http://schemas.microsoft.com/office/powerpoint/2010/main" val="215933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352497" y="4385932"/>
            <a:ext cx="8032306" cy="150810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 err="1"/>
              <a:t>Imhotep</a:t>
            </a:r>
            <a:r>
              <a:rPr lang="nl-BE" sz="2800" dirty="0"/>
              <a:t>:		godin van de geneeskunde.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 err="1"/>
              <a:t>Sechmet</a:t>
            </a:r>
            <a:r>
              <a:rPr lang="nl-BE" sz="2800" dirty="0"/>
              <a:t>: 	schutspatroon van de artsen.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zesde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2099144" y="1372418"/>
            <a:ext cx="8603711" cy="212365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9:12) [HSV]</a:t>
            </a:r>
          </a:p>
          <a:p>
            <a:pPr algn="just"/>
            <a:r>
              <a:rPr lang="nl-NL" sz="3200" i="1" dirty="0"/>
              <a:t>[12] </a:t>
            </a:r>
            <a:r>
              <a:rPr lang="nl-BE" sz="3200" b="1" i="1" dirty="0"/>
              <a:t>Maar de HEERE verhardde het hart van de farao</a:t>
            </a:r>
            <a:r>
              <a:rPr lang="nl-BE" sz="3200" i="1" dirty="0"/>
              <a:t>, zodat hij naar hen niet luisterde, zoals de HEERE tot Mozes gesproken had.</a:t>
            </a:r>
          </a:p>
        </p:txBody>
      </p:sp>
    </p:spTree>
    <p:extLst>
      <p:ext uri="{BB962C8B-B14F-4D97-AF65-F5344CB8AC3E}">
        <p14:creationId xmlns:p14="http://schemas.microsoft.com/office/powerpoint/2010/main" val="93507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554480" y="1096494"/>
            <a:ext cx="9293107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9:13) [HSV]</a:t>
            </a:r>
          </a:p>
          <a:p>
            <a:pPr algn="just"/>
            <a:r>
              <a:rPr lang="nl-NL" sz="3200" i="1" dirty="0"/>
              <a:t>[13] </a:t>
            </a:r>
            <a:r>
              <a:rPr lang="nl-BE" sz="3200" i="1" dirty="0"/>
              <a:t>Toen zei de HEERE tegen Mozes: Sta morgen vroeg op, ga voor de farao staan en zeg tegen hem: Zo zegt de HEERE, de God van de Hebreeën: Laat Mijn volk gaan, zodat zij Mij kunnen dienen.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zevende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1637037" y="4474218"/>
            <a:ext cx="9293107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Egypte wordt getroffen door een plaag van </a:t>
            </a:r>
            <a:r>
              <a:rPr lang="nl-NL" sz="3200" b="1" dirty="0"/>
              <a:t>hagel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zevende plaag is </a:t>
            </a:r>
            <a:r>
              <a:rPr lang="nl-NL" sz="3200" b="1" dirty="0"/>
              <a:t>hagel</a:t>
            </a:r>
            <a:r>
              <a:rPr lang="nl-NL" sz="3200" dirty="0"/>
              <a:t> (Hebreeuws: </a:t>
            </a:r>
            <a:r>
              <a:rPr lang="nl-NL" sz="3200" dirty="0" err="1"/>
              <a:t>Barad</a:t>
            </a:r>
            <a:r>
              <a:rPr lang="nl-NL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2665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646929" y="4385932"/>
            <a:ext cx="9443442" cy="193899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</a:t>
            </a:r>
            <a:r>
              <a:rPr lang="nl-NL" sz="3600" b="1" dirty="0" err="1">
                <a:solidFill>
                  <a:srgbClr val="0070C0"/>
                </a:solidFill>
              </a:rPr>
              <a:t>afgoden</a:t>
            </a:r>
            <a:r>
              <a:rPr lang="nl-NL" sz="3600" b="1" dirty="0">
                <a:solidFill>
                  <a:srgbClr val="0070C0"/>
                </a:solidFill>
              </a:rPr>
              <a:t>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Nut</a:t>
            </a:r>
            <a:r>
              <a:rPr lang="nl-BE" sz="2800" dirty="0"/>
              <a:t>:		godin van de hemel.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Seth</a:t>
            </a:r>
            <a:r>
              <a:rPr lang="nl-BE" sz="2800" dirty="0"/>
              <a:t>: 		beschermer van de oogst.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 err="1"/>
              <a:t>Nepri</a:t>
            </a:r>
            <a:r>
              <a:rPr lang="nl-BE" sz="2800" dirty="0"/>
              <a:t>:		godheid van het graan.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zevende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1999713" y="1595055"/>
            <a:ext cx="8737874" cy="212365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9:35) [HSV]</a:t>
            </a:r>
          </a:p>
          <a:p>
            <a:pPr algn="just"/>
            <a:r>
              <a:rPr lang="nl-NL" sz="3200" i="1" dirty="0"/>
              <a:t>[35] </a:t>
            </a:r>
            <a:r>
              <a:rPr lang="nl-BE" sz="3200" b="1" i="1" dirty="0"/>
              <a:t>Zo werd het hart van de farao verhard </a:t>
            </a:r>
            <a:r>
              <a:rPr lang="nl-BE" sz="3200" i="1" dirty="0"/>
              <a:t>en liet hij de Israëlieten niet gaan,  zoals de HEERE door de dienst van Mozes  gesproken had.</a:t>
            </a:r>
          </a:p>
        </p:txBody>
      </p:sp>
    </p:spTree>
    <p:extLst>
      <p:ext uri="{BB962C8B-B14F-4D97-AF65-F5344CB8AC3E}">
        <p14:creationId xmlns:p14="http://schemas.microsoft.com/office/powerpoint/2010/main" val="116535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741336" y="1223715"/>
            <a:ext cx="9167460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10:1) [HSV]</a:t>
            </a:r>
          </a:p>
          <a:p>
            <a:pPr algn="just"/>
            <a:r>
              <a:rPr lang="nl-NL" sz="3200" i="1" dirty="0"/>
              <a:t>[1] </a:t>
            </a:r>
            <a:r>
              <a:rPr lang="nl-BE" sz="3200" i="1" dirty="0"/>
              <a:t>Daarna zei de HEERE tegen Mozes: Ga naar de farao toe, </a:t>
            </a:r>
            <a:r>
              <a:rPr lang="nl-BE" sz="3200" b="1" i="1" dirty="0"/>
              <a:t>want Ík heb zijn hart en het hart van zijn dienaren onvermurwbaar gemaakt</a:t>
            </a:r>
            <a:r>
              <a:rPr lang="nl-BE" sz="3200" i="1" dirty="0"/>
              <a:t>, zodat Ik deze tekenen van Mij in zijn midden kan verrichten.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achtste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1212113" y="4474218"/>
            <a:ext cx="10132828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Egypte wordt getroffen door een plaag van </a:t>
            </a:r>
            <a:r>
              <a:rPr lang="nl-NL" sz="3200" b="1" dirty="0"/>
              <a:t>sprinkhanen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achtste plaag is </a:t>
            </a:r>
            <a:r>
              <a:rPr lang="nl-NL" sz="3200" b="1" dirty="0"/>
              <a:t>sprinkhanen</a:t>
            </a:r>
            <a:r>
              <a:rPr lang="nl-NL" sz="3200" dirty="0"/>
              <a:t> (Hebreeuws: </a:t>
            </a:r>
            <a:r>
              <a:rPr lang="nl-NL" sz="3200" dirty="0" err="1"/>
              <a:t>Ar’be</a:t>
            </a:r>
            <a:r>
              <a:rPr lang="nl-NL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740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352497" y="3893489"/>
            <a:ext cx="8032306" cy="193899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Nut</a:t>
            </a:r>
            <a:r>
              <a:rPr lang="nl-BE" sz="2800" dirty="0"/>
              <a:t>:		godin van de hemel.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Seth</a:t>
            </a:r>
            <a:r>
              <a:rPr lang="nl-BE" sz="2800" dirty="0"/>
              <a:t>: 		beschermer van de oogst.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 err="1"/>
              <a:t>Nepri</a:t>
            </a:r>
            <a:r>
              <a:rPr lang="nl-BE" sz="2800" dirty="0"/>
              <a:t>:		godheid van het graan.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achtste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2000378" y="1392296"/>
            <a:ext cx="8949193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10:20) [HSV]</a:t>
            </a:r>
          </a:p>
          <a:p>
            <a:pPr algn="just"/>
            <a:r>
              <a:rPr lang="nl-NL" sz="3200" i="1" dirty="0"/>
              <a:t>[20] </a:t>
            </a:r>
            <a:r>
              <a:rPr lang="nl-BE" sz="3200" b="1" i="1" dirty="0"/>
              <a:t>Maar de HEERE verhardde het hart van de farao</a:t>
            </a:r>
            <a:r>
              <a:rPr lang="nl-BE" sz="3200" i="1" dirty="0"/>
              <a:t>, zodat hij de Israëlieten niet liet gaan.</a:t>
            </a:r>
          </a:p>
        </p:txBody>
      </p:sp>
    </p:spTree>
    <p:extLst>
      <p:ext uri="{BB962C8B-B14F-4D97-AF65-F5344CB8AC3E}">
        <p14:creationId xmlns:p14="http://schemas.microsoft.com/office/powerpoint/2010/main" val="28038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520456" y="704057"/>
            <a:ext cx="9431079" cy="507831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BE" sz="3600" b="1" dirty="0">
                <a:solidFill>
                  <a:srgbClr val="C00000"/>
                </a:solidFill>
              </a:rPr>
              <a:t>De openbaring van God over de farao</a:t>
            </a:r>
          </a:p>
          <a:p>
            <a:pPr algn="just"/>
            <a:endParaRPr lang="nl-BE" sz="2800" b="1" dirty="0">
              <a:solidFill>
                <a:srgbClr val="002060"/>
              </a:solidFill>
            </a:endParaRPr>
          </a:p>
          <a:p>
            <a:pPr algn="ctr"/>
            <a:r>
              <a:rPr lang="nl-NL" sz="3600" b="1" dirty="0">
                <a:solidFill>
                  <a:srgbClr val="0070C0"/>
                </a:solidFill>
              </a:rPr>
              <a:t>Exodus 4:21 [HSV]</a:t>
            </a:r>
          </a:p>
          <a:p>
            <a:pPr algn="just"/>
            <a:endParaRPr lang="nl-NL" sz="3200" b="1" dirty="0">
              <a:solidFill>
                <a:srgbClr val="0070C0"/>
              </a:solidFill>
            </a:endParaRPr>
          </a:p>
          <a:p>
            <a:pPr algn="just"/>
            <a:r>
              <a:rPr lang="nl-NL" sz="3200" i="1" dirty="0"/>
              <a:t>[21] </a:t>
            </a:r>
            <a:r>
              <a:rPr lang="nl-BE" sz="3200" i="1" dirty="0"/>
              <a:t>De HEERE zei tegen Mozes: Nu u naar Egypte gaat terugkeren, zie erop toe dat u al de wonderen waartoe Ik u in staat gesteld heb,  vóór de farao doet. Ikzelf echter zal zijn hart verharden, zodat hij het volk niet zal laten gaan.</a:t>
            </a:r>
            <a:endParaRPr lang="nl-NL" sz="3200" i="1" dirty="0"/>
          </a:p>
          <a:p>
            <a:pPr algn="just"/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0241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804946" y="1179983"/>
            <a:ext cx="9346365" cy="212365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10:21) [HSV]</a:t>
            </a:r>
          </a:p>
          <a:p>
            <a:pPr algn="just"/>
            <a:r>
              <a:rPr lang="nl-NL" sz="3200" i="1" dirty="0"/>
              <a:t>[21] </a:t>
            </a:r>
            <a:r>
              <a:rPr lang="nl-BE" sz="3200" i="1" dirty="0"/>
              <a:t>Toen zei de HEERE tegen Mozes: Strek uw hand uit naar de hemel, zodat er duisternis komen zal over het land Egypte, en de duisternis te tasten is.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negende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1344786" y="4304097"/>
            <a:ext cx="10132828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Egypte wordt getroffen door een plaag van </a:t>
            </a:r>
            <a:r>
              <a:rPr lang="nl-NL" sz="3200" b="1" dirty="0"/>
              <a:t>duisternis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negende plaag is </a:t>
            </a:r>
            <a:r>
              <a:rPr lang="nl-NL" sz="3200" b="1" dirty="0"/>
              <a:t>duisternis</a:t>
            </a:r>
            <a:r>
              <a:rPr lang="nl-NL" sz="3200" dirty="0"/>
              <a:t> (Hebreeuws: </a:t>
            </a:r>
            <a:r>
              <a:rPr lang="nl-NL" sz="3200" dirty="0" err="1"/>
              <a:t>Choshech</a:t>
            </a:r>
            <a:r>
              <a:rPr lang="nl-NL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26870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352497" y="3893489"/>
            <a:ext cx="8032306" cy="107721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Ra</a:t>
            </a:r>
            <a:r>
              <a:rPr lang="nl-BE" sz="2800" dirty="0"/>
              <a:t>, </a:t>
            </a:r>
            <a:r>
              <a:rPr lang="nl-BE" sz="2800" i="1" dirty="0" err="1"/>
              <a:t>Aton</a:t>
            </a:r>
            <a:r>
              <a:rPr lang="nl-BE" sz="2800" dirty="0"/>
              <a:t>, </a:t>
            </a:r>
            <a:r>
              <a:rPr lang="nl-BE" sz="2800" i="1" dirty="0" err="1"/>
              <a:t>Atum</a:t>
            </a:r>
            <a:r>
              <a:rPr lang="nl-BE" sz="2800" dirty="0"/>
              <a:t>, </a:t>
            </a:r>
            <a:r>
              <a:rPr lang="nl-BE" sz="2800" i="1" dirty="0"/>
              <a:t>Horus</a:t>
            </a:r>
            <a:r>
              <a:rPr lang="nl-BE" sz="2800" dirty="0"/>
              <a:t>:	allen zonnegoden.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negende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1725432" y="1531444"/>
            <a:ext cx="9041033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10:27) [HSV]</a:t>
            </a:r>
          </a:p>
          <a:p>
            <a:pPr algn="just"/>
            <a:r>
              <a:rPr lang="nl-NL" sz="3200" i="1" dirty="0"/>
              <a:t>[27] </a:t>
            </a:r>
            <a:r>
              <a:rPr lang="nl-BE" sz="3200" b="1" i="1" dirty="0"/>
              <a:t>Maar de HEERE verhardde het hart van de farao</a:t>
            </a:r>
            <a:r>
              <a:rPr lang="nl-BE" sz="3200" i="1" dirty="0"/>
              <a:t>, en hij wilde hen niet laten gaan.</a:t>
            </a:r>
          </a:p>
        </p:txBody>
      </p:sp>
    </p:spTree>
    <p:extLst>
      <p:ext uri="{BB962C8B-B14F-4D97-AF65-F5344CB8AC3E}">
        <p14:creationId xmlns:p14="http://schemas.microsoft.com/office/powerpoint/2010/main" val="423797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689652" y="1059848"/>
            <a:ext cx="9424380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11:1) [HSV]</a:t>
            </a:r>
          </a:p>
          <a:p>
            <a:pPr algn="just"/>
            <a:r>
              <a:rPr lang="nl-NL" sz="3200" i="1" dirty="0"/>
              <a:t>[1] </a:t>
            </a:r>
            <a:r>
              <a:rPr lang="nl-BE" sz="3200" i="1" dirty="0"/>
              <a:t>De HEERE had tegen Mozes gezegd: Nog één plaag zal Ik over de farao en Egypte brengen en daarna zal hij u vanhier laten gaan. Als hij u allemaal laat gaan, zal hij u vanhier haastig verdrijven.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tiende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2214255" y="4241898"/>
            <a:ext cx="8287525" cy="236988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dirty="0"/>
              <a:t>Egypte wordt getroffen door een plaag van </a:t>
            </a:r>
            <a:r>
              <a:rPr lang="nl-NL" sz="2800" b="1" dirty="0"/>
              <a:t>de dood van de eerstgeborenen.</a:t>
            </a:r>
            <a:endParaRPr lang="nl-NL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dirty="0"/>
              <a:t>De tiende plaag is de dood van de eerstgeborenen. (Hebreeuws: </a:t>
            </a:r>
            <a:r>
              <a:rPr lang="nl-NL" sz="2800" dirty="0" err="1"/>
              <a:t>Makat</a:t>
            </a:r>
            <a:r>
              <a:rPr lang="nl-NL" sz="2800" dirty="0"/>
              <a:t> </a:t>
            </a:r>
            <a:r>
              <a:rPr lang="nl-NL" sz="2800" dirty="0" err="1"/>
              <a:t>b’chorot</a:t>
            </a:r>
            <a:r>
              <a:rPr lang="nl-NL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095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458822" y="4106141"/>
            <a:ext cx="8032306" cy="150810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Isis</a:t>
            </a:r>
            <a:r>
              <a:rPr lang="nl-BE" sz="2800" dirty="0"/>
              <a:t>:	godin van het leven.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Osiris</a:t>
            </a:r>
            <a:r>
              <a:rPr lang="nl-BE" sz="2800" dirty="0"/>
              <a:t>:	de </a:t>
            </a:r>
            <a:r>
              <a:rPr lang="nl-BE" sz="2800" dirty="0" err="1"/>
              <a:t>levengever</a:t>
            </a:r>
            <a:r>
              <a:rPr lang="nl-BE" sz="2800" dirty="0"/>
              <a:t>, de god van farao.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tiende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1836751" y="1145327"/>
            <a:ext cx="9028087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11:10) [HSV]</a:t>
            </a:r>
          </a:p>
          <a:p>
            <a:pPr algn="just"/>
            <a:r>
              <a:rPr lang="nl-NL" sz="3200" i="1" dirty="0"/>
              <a:t>[10] </a:t>
            </a:r>
            <a:r>
              <a:rPr lang="nl-BE" sz="3200" i="1" dirty="0"/>
              <a:t>Mozes en </a:t>
            </a:r>
            <a:r>
              <a:rPr lang="nl-BE" sz="3200" i="1" dirty="0" err="1"/>
              <a:t>Aäron</a:t>
            </a:r>
            <a:r>
              <a:rPr lang="nl-BE" sz="3200" i="1" dirty="0"/>
              <a:t> hebben al deze wonderen gedaan voor de farao,  </a:t>
            </a:r>
            <a:r>
              <a:rPr lang="nl-BE" sz="3200" b="1" i="1" dirty="0"/>
              <a:t>maar de HEERE verhardde het hart van de farao</a:t>
            </a:r>
            <a:r>
              <a:rPr lang="nl-BE" sz="3200" i="1" dirty="0"/>
              <a:t>, zodat hij de Israëlieten niet uit zijn land liet gaan.</a:t>
            </a:r>
          </a:p>
        </p:txBody>
      </p:sp>
    </p:spTree>
    <p:extLst>
      <p:ext uri="{BB962C8B-B14F-4D97-AF65-F5344CB8AC3E}">
        <p14:creationId xmlns:p14="http://schemas.microsoft.com/office/powerpoint/2010/main" val="2038976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46C0B8C-7D41-478E-B020-0B8D7293AF8F}"/>
              </a:ext>
            </a:extLst>
          </p:cNvPr>
          <p:cNvSpPr txBox="1"/>
          <p:nvPr/>
        </p:nvSpPr>
        <p:spPr>
          <a:xfrm>
            <a:off x="252761" y="5831749"/>
            <a:ext cx="11686478" cy="58477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FFFF99"/>
                </a:solidFill>
              </a:rPr>
              <a:t>Bewaak de verharding van jouw hart!</a:t>
            </a:r>
          </a:p>
        </p:txBody>
      </p:sp>
    </p:spTree>
    <p:extLst>
      <p:ext uri="{BB962C8B-B14F-4D97-AF65-F5344CB8AC3E}">
        <p14:creationId xmlns:p14="http://schemas.microsoft.com/office/powerpoint/2010/main" val="88452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163290" y="1317947"/>
            <a:ext cx="8559579" cy="477053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1: </a:t>
            </a:r>
            <a:r>
              <a:rPr lang="nl-NL" sz="2800" dirty="0"/>
              <a:t>water in </a:t>
            </a:r>
            <a:r>
              <a:rPr lang="nl-NL" sz="2800" b="1" dirty="0">
                <a:solidFill>
                  <a:srgbClr val="0070C0"/>
                </a:solidFill>
              </a:rPr>
              <a:t>bloed</a:t>
            </a:r>
            <a:r>
              <a:rPr lang="nl-NL" sz="2800" dirty="0"/>
              <a:t> veranderd (Exodus 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2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kikkers</a:t>
            </a:r>
            <a:r>
              <a:rPr lang="nl-NL" sz="2800" dirty="0"/>
              <a:t> (Exodus 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3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muggen</a:t>
            </a:r>
            <a:r>
              <a:rPr lang="nl-NL" sz="2800" dirty="0"/>
              <a:t> (Exodus 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4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steekvliegen</a:t>
            </a:r>
            <a:r>
              <a:rPr lang="nl-NL" sz="2800" dirty="0"/>
              <a:t> (Exodus 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5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veepest</a:t>
            </a:r>
            <a:r>
              <a:rPr lang="nl-NL" sz="2800" dirty="0"/>
              <a:t> (Exodus 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6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zweren</a:t>
            </a:r>
            <a:r>
              <a:rPr lang="nl-NL" sz="2800" dirty="0"/>
              <a:t> (Exodus 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7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hagel</a:t>
            </a:r>
            <a:r>
              <a:rPr lang="nl-NL" sz="2800" dirty="0"/>
              <a:t> (Exodus 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8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sprinkhanen</a:t>
            </a:r>
            <a:r>
              <a:rPr lang="nl-NL" sz="2800" dirty="0"/>
              <a:t> (Exodus 10)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9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duisternis</a:t>
            </a:r>
            <a:r>
              <a:rPr lang="nl-NL" sz="2800" dirty="0"/>
              <a:t> (Exodus 10)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/>
              <a:t>Plaag 10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70C0"/>
                </a:solidFill>
              </a:rPr>
              <a:t>dood</a:t>
            </a:r>
            <a:r>
              <a:rPr lang="nl-NL" sz="2800" dirty="0"/>
              <a:t> van de </a:t>
            </a:r>
            <a:r>
              <a:rPr lang="nl-NL" sz="2800" b="1" dirty="0">
                <a:solidFill>
                  <a:srgbClr val="0070C0"/>
                </a:solidFill>
              </a:rPr>
              <a:t>eerstgeborenen</a:t>
            </a:r>
            <a:r>
              <a:rPr lang="nl-NL" sz="2800" dirty="0"/>
              <a:t> (Exodus 12)</a:t>
            </a:r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48755" y="351103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tien plagen van Egypte</a:t>
            </a:r>
          </a:p>
        </p:txBody>
      </p:sp>
    </p:spTree>
    <p:extLst>
      <p:ext uri="{BB962C8B-B14F-4D97-AF65-F5344CB8AC3E}">
        <p14:creationId xmlns:p14="http://schemas.microsoft.com/office/powerpoint/2010/main" val="315654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661823" y="1235240"/>
            <a:ext cx="9559163" cy="31700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7:10) [HSV]</a:t>
            </a:r>
          </a:p>
          <a:p>
            <a:pPr algn="ctr"/>
            <a:endParaRPr lang="nl-NL" sz="3600" b="1" dirty="0">
              <a:solidFill>
                <a:srgbClr val="0070C0"/>
              </a:solidFill>
            </a:endParaRPr>
          </a:p>
          <a:p>
            <a:pPr algn="just"/>
            <a:r>
              <a:rPr lang="nl-NL" sz="3200" i="1" dirty="0"/>
              <a:t>[10] </a:t>
            </a:r>
            <a:r>
              <a:rPr lang="nl-BE" sz="3200" i="1" dirty="0"/>
              <a:t>Toen kwamen Mozes en </a:t>
            </a:r>
            <a:r>
              <a:rPr lang="nl-BE" sz="3200" i="1" dirty="0" err="1"/>
              <a:t>Aäron</a:t>
            </a:r>
            <a:r>
              <a:rPr lang="nl-BE" sz="3200" i="1" dirty="0"/>
              <a:t> bij de farao en deden precies zoals de HEERE geboden had. </a:t>
            </a:r>
            <a:r>
              <a:rPr lang="nl-BE" sz="3200" i="1" dirty="0" err="1"/>
              <a:t>Aäron</a:t>
            </a:r>
            <a:r>
              <a:rPr lang="nl-BE" sz="3200" i="1" dirty="0"/>
              <a:t> wierp zijn staf neer voor de farao en voor zijn dienaren en hij werd tot een slang.</a:t>
            </a:r>
            <a:endParaRPr lang="nl-NL" sz="2400" i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eerste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2425251" y="4676470"/>
            <a:ext cx="8032306" cy="200054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Het water van de Nijl verandert in </a:t>
            </a:r>
            <a:r>
              <a:rPr lang="nl-NL" sz="3200" b="1" dirty="0"/>
              <a:t>bloed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eerste plaag is </a:t>
            </a:r>
            <a:r>
              <a:rPr lang="nl-NL" sz="3200" b="1" dirty="0"/>
              <a:t>bloed</a:t>
            </a:r>
            <a:r>
              <a:rPr lang="nl-NL" sz="3200" dirty="0"/>
              <a:t> (Hebreeuws: Dam).</a:t>
            </a:r>
          </a:p>
          <a:p>
            <a:pPr algn="just"/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53708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458822" y="3579783"/>
            <a:ext cx="8032307" cy="280076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Apis</a:t>
            </a:r>
            <a:r>
              <a:rPr lang="nl-BE" sz="2800" dirty="0"/>
              <a:t>:	</a:t>
            </a:r>
            <a:r>
              <a:rPr lang="nl-BE" sz="2800" dirty="0" err="1"/>
              <a:t>stiergod</a:t>
            </a:r>
            <a:r>
              <a:rPr lang="nl-BE" sz="2800" dirty="0"/>
              <a:t>, god van de </a:t>
            </a:r>
            <a:r>
              <a:rPr lang="nl-BE" sz="2800" b="1" dirty="0"/>
              <a:t>Nijl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 err="1"/>
              <a:t>Hapi</a:t>
            </a:r>
            <a:r>
              <a:rPr lang="nl-BE" sz="2800" dirty="0"/>
              <a:t>:	geest van de </a:t>
            </a:r>
            <a:r>
              <a:rPr lang="nl-BE" sz="2800" b="1" dirty="0"/>
              <a:t>Nijl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Osiris</a:t>
            </a:r>
            <a:r>
              <a:rPr lang="nl-BE" sz="2800" dirty="0"/>
              <a:t>:	de </a:t>
            </a:r>
            <a:r>
              <a:rPr lang="nl-BE" sz="2800" b="1" dirty="0"/>
              <a:t>Nijl</a:t>
            </a:r>
            <a:r>
              <a:rPr lang="nl-BE" sz="2800" dirty="0"/>
              <a:t> is zijn bloedstroom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/>
              <a:t>Isis</a:t>
            </a:r>
            <a:r>
              <a:rPr lang="nl-BE" sz="2800" dirty="0"/>
              <a:t>:	godin van de </a:t>
            </a:r>
            <a:r>
              <a:rPr lang="nl-BE" sz="2800" b="1" dirty="0"/>
              <a:t>Nijl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800" i="1" dirty="0" err="1"/>
              <a:t>Knum</a:t>
            </a:r>
            <a:r>
              <a:rPr lang="nl-BE" sz="2800" dirty="0"/>
              <a:t>:	ram-god, hoeder van de </a:t>
            </a:r>
            <a:r>
              <a:rPr lang="nl-BE" sz="2800" b="1" dirty="0"/>
              <a:t>Nijl</a:t>
            </a:r>
            <a:endParaRPr lang="nl-NL" sz="20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eerste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1766449" y="1154559"/>
            <a:ext cx="9183139" cy="212365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7:13) [HSV]</a:t>
            </a:r>
          </a:p>
          <a:p>
            <a:pPr algn="just"/>
            <a:r>
              <a:rPr lang="nl-NL" sz="3200" i="1" dirty="0"/>
              <a:t>[13] </a:t>
            </a:r>
            <a:r>
              <a:rPr lang="nl-BE" sz="3200" b="1" i="1" dirty="0"/>
              <a:t>Het hart van de farao verhardde zich echter</a:t>
            </a:r>
            <a:r>
              <a:rPr lang="nl-BE" sz="3200" i="1" dirty="0"/>
              <a:t>, </a:t>
            </a:r>
            <a:r>
              <a:rPr lang="nl-BE" sz="3200" b="1" i="1" dirty="0"/>
              <a:t>zodat hij niet naar hen luisterde</a:t>
            </a:r>
            <a:r>
              <a:rPr lang="nl-BE" sz="3200" i="1" dirty="0"/>
              <a:t>,  zoals de HEERE gesproken had.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358060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936142" y="1372928"/>
            <a:ext cx="8923059" cy="212365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8:1) [HSV]</a:t>
            </a:r>
          </a:p>
          <a:p>
            <a:pPr algn="just"/>
            <a:r>
              <a:rPr lang="nl-NL" sz="3200" i="1" dirty="0"/>
              <a:t>[1] </a:t>
            </a:r>
            <a:r>
              <a:rPr lang="nl-BE" sz="3200" i="1" dirty="0"/>
              <a:t>Daarna zei de HEERE tegen Mozes: Ga naar de farao toe en zeg tegen hem: Zo zegt de HEERE: Laat Mijn volk gaan, zodat zij Mij kunnen dienen.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tweede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1509823" y="4259268"/>
            <a:ext cx="10055195" cy="200054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Egypte wordt getroffen door een plaag van </a:t>
            </a:r>
            <a:r>
              <a:rPr lang="nl-NL" sz="3200" b="1" dirty="0"/>
              <a:t>kikkers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tweede plaag is </a:t>
            </a:r>
            <a:r>
              <a:rPr lang="nl-NL" sz="3200" b="1" dirty="0"/>
              <a:t>kikvorsen</a:t>
            </a:r>
            <a:r>
              <a:rPr lang="nl-NL" sz="3200" dirty="0"/>
              <a:t> (Hebreeuws: </a:t>
            </a:r>
            <a:r>
              <a:rPr lang="nl-NL" sz="3200" dirty="0" err="1"/>
              <a:t>Tz’far’d’im</a:t>
            </a:r>
            <a:r>
              <a:rPr lang="nl-NL" sz="3200" dirty="0"/>
              <a:t>).</a:t>
            </a:r>
          </a:p>
          <a:p>
            <a:pPr algn="just"/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405436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458822" y="4246396"/>
            <a:ext cx="8032306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3200" i="1" dirty="0" err="1"/>
              <a:t>Heqet</a:t>
            </a:r>
            <a:r>
              <a:rPr lang="nl-BE" sz="3200" dirty="0"/>
              <a:t>:	godin met </a:t>
            </a:r>
            <a:r>
              <a:rPr lang="nl-BE" sz="3200" b="1" dirty="0"/>
              <a:t>kikvorskop</a:t>
            </a:r>
            <a:r>
              <a:rPr lang="nl-BE" sz="3200" dirty="0"/>
              <a:t>, godin van de 		opstanding, vrouw van </a:t>
            </a:r>
            <a:r>
              <a:rPr lang="nl-BE" sz="3200" dirty="0" err="1"/>
              <a:t>Knum</a:t>
            </a:r>
            <a:endParaRPr lang="nl-BE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tweede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1940119" y="1084121"/>
            <a:ext cx="8973447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8:15) [HSV]</a:t>
            </a:r>
          </a:p>
          <a:p>
            <a:pPr algn="just"/>
            <a:r>
              <a:rPr lang="nl-NL" sz="3200" i="1" dirty="0"/>
              <a:t>[15] </a:t>
            </a:r>
            <a:r>
              <a:rPr lang="nl-BE" sz="3200" i="1" dirty="0"/>
              <a:t>Toen nu de farao zag dat er verlichting was gekomen,  </a:t>
            </a:r>
            <a:r>
              <a:rPr lang="nl-BE" sz="3200" b="1" i="1" dirty="0"/>
              <a:t>maakte hij zijn hart onvermurwbaar</a:t>
            </a:r>
            <a:r>
              <a:rPr lang="nl-BE" sz="3200" i="1" dirty="0"/>
              <a:t>, </a:t>
            </a:r>
            <a:r>
              <a:rPr lang="nl-BE" sz="3200" b="1" i="1" dirty="0"/>
              <a:t>zodat hij niet naar hen luisterde</a:t>
            </a:r>
            <a:r>
              <a:rPr lang="nl-BE" sz="3200" i="1" dirty="0"/>
              <a:t>, zoals de HEERE gesproken had.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39421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1741335" y="1305342"/>
            <a:ext cx="9344478" cy="212365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waarschuwing van God (Exodus 8:16) [HSV]</a:t>
            </a:r>
          </a:p>
          <a:p>
            <a:pPr algn="just"/>
            <a:r>
              <a:rPr lang="nl-NL" sz="3200" i="1" dirty="0"/>
              <a:t>[16] </a:t>
            </a:r>
            <a:r>
              <a:rPr lang="nl-BE" sz="3200" i="1" dirty="0"/>
              <a:t>Toen zei de HEERE tegen Mozes: Zeg tegen </a:t>
            </a:r>
            <a:r>
              <a:rPr lang="nl-BE" sz="3200" i="1" dirty="0" err="1"/>
              <a:t>Aäron</a:t>
            </a:r>
            <a:r>
              <a:rPr lang="nl-BE" sz="3200" i="1" dirty="0"/>
              <a:t>: Strek je staf uit en sla het stof van de aarde, zodat het tot muggen wordt in heel het land Egypte. 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263694" y="180982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derde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71F156-00AF-4D33-9384-6092BD264BE4}"/>
              </a:ext>
            </a:extLst>
          </p:cNvPr>
          <p:cNvSpPr txBox="1"/>
          <p:nvPr/>
        </p:nvSpPr>
        <p:spPr>
          <a:xfrm>
            <a:off x="1509823" y="4259268"/>
            <a:ext cx="10055195" cy="200054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Het wonder van God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Egypte wordt getroffen door een plaag van </a:t>
            </a:r>
            <a:r>
              <a:rPr lang="nl-NL" sz="3200" b="1" dirty="0"/>
              <a:t>insecten</a:t>
            </a:r>
            <a:r>
              <a:rPr lang="nl-NL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/>
              <a:t>De derde plaag is </a:t>
            </a:r>
            <a:r>
              <a:rPr lang="nl-NL" sz="3200" b="1" dirty="0"/>
              <a:t>muggen</a:t>
            </a:r>
            <a:r>
              <a:rPr lang="nl-NL" sz="3200" dirty="0"/>
              <a:t> (Hebreeuws: </a:t>
            </a:r>
            <a:r>
              <a:rPr lang="nl-NL" sz="3200" dirty="0" err="1"/>
              <a:t>Kinim</a:t>
            </a:r>
            <a:r>
              <a:rPr lang="nl-NL" sz="3200" dirty="0"/>
              <a:t> (= luizen)).</a:t>
            </a:r>
          </a:p>
          <a:p>
            <a:pPr algn="just"/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67967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6FE0CFF-162F-44FB-92E4-E5B901899B60}"/>
              </a:ext>
            </a:extLst>
          </p:cNvPr>
          <p:cNvSpPr txBox="1"/>
          <p:nvPr/>
        </p:nvSpPr>
        <p:spPr>
          <a:xfrm>
            <a:off x="2201424" y="4230494"/>
            <a:ext cx="8743547" cy="163121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Met welke afgoden rekent God af?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3200" i="1" dirty="0"/>
              <a:t>Bes</a:t>
            </a:r>
            <a:r>
              <a:rPr lang="nl-BE" sz="3200" dirty="0"/>
              <a:t>: één van de oudste goden, beschermer tegen wilde dieren, slangen en </a:t>
            </a:r>
            <a:r>
              <a:rPr lang="nl-BE" sz="3200" b="1" dirty="0"/>
              <a:t>insecten</a:t>
            </a:r>
            <a:r>
              <a:rPr lang="nl-BE" sz="2800" dirty="0"/>
              <a:t>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A7D34A-1F79-4CA1-BEB7-48CF22F3A513}"/>
              </a:ext>
            </a:extLst>
          </p:cNvPr>
          <p:cNvSpPr txBox="1"/>
          <p:nvPr/>
        </p:nvSpPr>
        <p:spPr>
          <a:xfrm>
            <a:off x="3380650" y="154284"/>
            <a:ext cx="6188650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De derde plaag van Egypte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8C83AF-77B7-4FE4-98CB-B9696DF14342}"/>
              </a:ext>
            </a:extLst>
          </p:cNvPr>
          <p:cNvSpPr txBox="1"/>
          <p:nvPr/>
        </p:nvSpPr>
        <p:spPr>
          <a:xfrm>
            <a:off x="2043910" y="1116064"/>
            <a:ext cx="8862129" cy="26161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De reactie van de farao (Exodus 8:19) [HSV]</a:t>
            </a:r>
          </a:p>
          <a:p>
            <a:pPr algn="just"/>
            <a:r>
              <a:rPr lang="nl-NL" sz="3200" i="1" dirty="0"/>
              <a:t>[19] </a:t>
            </a:r>
            <a:r>
              <a:rPr lang="nl-BE" sz="3200" i="1" dirty="0"/>
              <a:t>Toen zeiden de magiërs tegen de farao: Dit is de vinger van God! </a:t>
            </a:r>
            <a:r>
              <a:rPr lang="nl-BE" sz="3200" b="1" i="1" dirty="0"/>
              <a:t>Maar het hart van de farao verhardde zich, zodat hij niet naar hen luisterde</a:t>
            </a:r>
            <a:r>
              <a:rPr lang="nl-BE" sz="3200" i="1" dirty="0"/>
              <a:t>, zoals de HEERE gesproken had.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39692073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2631</Words>
  <Application>Microsoft Office PowerPoint</Application>
  <PresentationFormat>Breedbeeld</PresentationFormat>
  <Paragraphs>277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Franky Loret</dc:creator>
  <cp:lastModifiedBy>Franky Loret</cp:lastModifiedBy>
  <cp:revision>147</cp:revision>
  <cp:lastPrinted>2022-06-22T18:16:50Z</cp:lastPrinted>
  <dcterms:created xsi:type="dcterms:W3CDTF">2018-09-23T12:23:26Z</dcterms:created>
  <dcterms:modified xsi:type="dcterms:W3CDTF">2022-06-22T18:50:44Z</dcterms:modified>
</cp:coreProperties>
</file>