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44" r:id="rId3"/>
    <p:sldId id="446" r:id="rId4"/>
    <p:sldId id="447" r:id="rId5"/>
    <p:sldId id="448" r:id="rId6"/>
    <p:sldId id="449" r:id="rId7"/>
    <p:sldId id="450" r:id="rId8"/>
    <p:sldId id="451" r:id="rId9"/>
    <p:sldId id="452" r:id="rId10"/>
    <p:sldId id="454" r:id="rId11"/>
    <p:sldId id="289" r:id="rId12"/>
  </p:sldIdLst>
  <p:sldSz cx="12192000" cy="6858000"/>
  <p:notesSz cx="10002838" cy="688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444"/>
            <p14:sldId id="446"/>
            <p14:sldId id="447"/>
            <p14:sldId id="448"/>
            <p14:sldId id="449"/>
            <p14:sldId id="450"/>
            <p14:sldId id="451"/>
            <p14:sldId id="452"/>
            <p14:sldId id="454"/>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8869" autoAdjust="0"/>
  </p:normalViewPr>
  <p:slideViewPr>
    <p:cSldViewPr snapToGrid="0" showGuides="1">
      <p:cViewPr varScale="1">
        <p:scale>
          <a:sx n="93" d="100"/>
          <a:sy n="93" d="100"/>
        </p:scale>
        <p:origin x="2776"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 y="0"/>
            <a:ext cx="4334563" cy="345286"/>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5665966" y="0"/>
            <a:ext cx="4334563" cy="345286"/>
          </a:xfrm>
          <a:prstGeom prst="rect">
            <a:avLst/>
          </a:prstGeom>
        </p:spPr>
        <p:txBody>
          <a:bodyPr vert="horz" lIns="96478" tIns="48239" rIns="96478" bIns="48239" rtlCol="0"/>
          <a:lstStyle>
            <a:lvl1pPr algn="r">
              <a:defRPr sz="1300"/>
            </a:lvl1pPr>
          </a:lstStyle>
          <a:p>
            <a:fld id="{3A110616-5839-4ADD-8AFB-BD60349FFB48}" type="datetimeFigureOut">
              <a:rPr lang="nl-BE" smtClean="0"/>
              <a:t>27/11/2021</a:t>
            </a:fld>
            <a:endParaRPr lang="nl-BE"/>
          </a:p>
        </p:txBody>
      </p:sp>
      <p:sp>
        <p:nvSpPr>
          <p:cNvPr id="4" name="Tijdelijke aanduiding voor dia-afbeelding 3"/>
          <p:cNvSpPr>
            <a:spLocks noGrp="1" noRot="1" noChangeAspect="1"/>
          </p:cNvSpPr>
          <p:nvPr>
            <p:ph type="sldImg" idx="2"/>
          </p:nvPr>
        </p:nvSpPr>
        <p:spPr>
          <a:xfrm>
            <a:off x="2938463" y="860425"/>
            <a:ext cx="4129087" cy="2322513"/>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1000285" y="3311873"/>
            <a:ext cx="8002270" cy="2709714"/>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5" y="6536529"/>
            <a:ext cx="4334563" cy="345285"/>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65966" y="6536529"/>
            <a:ext cx="4334563" cy="345285"/>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266576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33637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139975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366583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179049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392229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33405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210397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423953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63900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27/11/2021</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27/11/2021</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319752" y="234072"/>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zondag 28 november 2021</a:t>
            </a:r>
          </a:p>
        </p:txBody>
      </p:sp>
      <p:sp>
        <p:nvSpPr>
          <p:cNvPr id="3" name="Tekstvak 2">
            <a:extLst>
              <a:ext uri="{FF2B5EF4-FFF2-40B4-BE49-F238E27FC236}">
                <a16:creationId xmlns:a16="http://schemas.microsoft.com/office/drawing/2014/main" id="{C347A019-4F4D-4E8F-BE54-D58A4735C6A0}"/>
              </a:ext>
            </a:extLst>
          </p:cNvPr>
          <p:cNvSpPr txBox="1"/>
          <p:nvPr/>
        </p:nvSpPr>
        <p:spPr>
          <a:xfrm>
            <a:off x="1015269" y="4205638"/>
            <a:ext cx="10161462" cy="646331"/>
          </a:xfrm>
          <a:prstGeom prst="rect">
            <a:avLst/>
          </a:prstGeom>
          <a:noFill/>
        </p:spPr>
        <p:txBody>
          <a:bodyPr wrap="square" rtlCol="0">
            <a:spAutoFit/>
          </a:bodyPr>
          <a:lstStyle/>
          <a:p>
            <a:pPr algn="ctr"/>
            <a:r>
              <a:rPr lang="nl-NL" sz="3600" b="1" dirty="0">
                <a:solidFill>
                  <a:srgbClr val="7030A0"/>
                </a:solidFill>
              </a:rPr>
              <a:t>Neem geen afstand van de enige, ware, levende God</a:t>
            </a:r>
          </a:p>
        </p:txBody>
      </p:sp>
    </p:spTree>
    <p:extLst>
      <p:ext uri="{BB962C8B-B14F-4D97-AF65-F5344CB8AC3E}">
        <p14:creationId xmlns:p14="http://schemas.microsoft.com/office/powerpoint/2010/main" val="10214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2465" y="419387"/>
            <a:ext cx="10342196" cy="5478423"/>
          </a:xfrm>
          <a:prstGeom prst="rect">
            <a:avLst/>
          </a:prstGeom>
          <a:solidFill>
            <a:schemeClr val="bg1">
              <a:alpha val="95000"/>
            </a:schemeClr>
          </a:solidFill>
        </p:spPr>
        <p:txBody>
          <a:bodyPr wrap="square" rtlCol="0">
            <a:spAutoFit/>
          </a:bodyPr>
          <a:lstStyle/>
          <a:p>
            <a:pPr algn="ctr"/>
            <a:r>
              <a:rPr lang="nl-BE" sz="3200" b="1" dirty="0">
                <a:solidFill>
                  <a:srgbClr val="C00000"/>
                </a:solidFill>
              </a:rPr>
              <a:t>Terug naar God: het Nieuwe Verbond met God</a:t>
            </a:r>
          </a:p>
          <a:p>
            <a:pPr algn="ctr"/>
            <a:endParaRPr lang="nl-BE" sz="3200" b="1" dirty="0">
              <a:solidFill>
                <a:srgbClr val="C00000"/>
              </a:solidFill>
            </a:endParaRPr>
          </a:p>
          <a:p>
            <a:pPr marL="357188" indent="-357188" algn="just">
              <a:buFont typeface="Arial" panose="020B0604020202020204" pitchFamily="34" charset="0"/>
              <a:buChar char="•"/>
            </a:pPr>
            <a:r>
              <a:rPr lang="nl-BE" i="1" dirty="0">
                <a:solidFill>
                  <a:srgbClr val="0070C0"/>
                </a:solidFill>
              </a:rPr>
              <a:t>Is het mogelijk voor een mens, ook voor een christen, om van God weg te gaan? </a:t>
            </a:r>
            <a:r>
              <a:rPr lang="nl-BE" dirty="0"/>
              <a:t>Het antwoord is bijbels volmondig </a:t>
            </a:r>
            <a:r>
              <a:rPr lang="nl-BE" b="1" dirty="0"/>
              <a:t>JA</a:t>
            </a:r>
            <a:r>
              <a:rPr lang="nl-BE" dirty="0"/>
              <a:t>. </a:t>
            </a:r>
          </a:p>
          <a:p>
            <a:pPr marL="357188" indent="-357188" algn="just">
              <a:buFont typeface="Arial" panose="020B0604020202020204" pitchFamily="34" charset="0"/>
              <a:buChar char="•"/>
            </a:pPr>
            <a:endParaRPr lang="nl-BE" dirty="0"/>
          </a:p>
          <a:p>
            <a:pPr marL="357188" indent="-357188" algn="just">
              <a:buFont typeface="Arial" panose="020B0604020202020204" pitchFamily="34" charset="0"/>
              <a:buChar char="•"/>
            </a:pPr>
            <a:endParaRPr lang="nl-BE" b="1" i="1" dirty="0">
              <a:solidFill>
                <a:srgbClr val="0070C0"/>
              </a:solidFill>
            </a:endParaRPr>
          </a:p>
          <a:p>
            <a:pPr marL="357188" indent="-357188" algn="just">
              <a:buFont typeface="Arial" panose="020B0604020202020204" pitchFamily="34" charset="0"/>
              <a:buChar char="•"/>
            </a:pPr>
            <a:r>
              <a:rPr lang="nl-BE" sz="2800" b="1" i="1" dirty="0">
                <a:solidFill>
                  <a:srgbClr val="0070C0"/>
                </a:solidFill>
              </a:rPr>
              <a:t>Johannes 4:21,23 [HSV] – De </a:t>
            </a:r>
            <a:r>
              <a:rPr lang="nl-BE" sz="2800" b="1" i="1" dirty="0" err="1">
                <a:solidFill>
                  <a:srgbClr val="0070C0"/>
                </a:solidFill>
              </a:rPr>
              <a:t>Samaritaanse</a:t>
            </a:r>
            <a:r>
              <a:rPr lang="nl-BE" sz="2800" b="1" i="1" dirty="0">
                <a:solidFill>
                  <a:srgbClr val="0070C0"/>
                </a:solidFill>
              </a:rPr>
              <a:t> vrouw</a:t>
            </a:r>
          </a:p>
          <a:p>
            <a:pPr algn="just"/>
            <a:r>
              <a:rPr lang="nl-BE" sz="2400" i="1" dirty="0">
                <a:solidFill>
                  <a:srgbClr val="0070C0"/>
                </a:solidFill>
              </a:rPr>
              <a:t>[21] Jezus zei tegen haar: Vrouw, geloof Mij, de tijd komt dat u niet op deze berg, en ook niet in Jeruzalem de Vader zult aanbidden. [23] Maar de tijd komt en is er </a:t>
            </a:r>
            <a:r>
              <a:rPr lang="nl-BE" sz="2400" b="1" i="1" dirty="0">
                <a:solidFill>
                  <a:srgbClr val="0070C0"/>
                </a:solidFill>
              </a:rPr>
              <a:t>nu</a:t>
            </a:r>
            <a:r>
              <a:rPr lang="nl-BE" sz="2400" i="1" dirty="0">
                <a:solidFill>
                  <a:srgbClr val="0070C0"/>
                </a:solidFill>
              </a:rPr>
              <a:t>, dat de ware aanbidders de Vader zullen aanbidden in geest en waarheid, want de Vader zoekt wie Hem zo aanbidden.</a:t>
            </a:r>
          </a:p>
          <a:p>
            <a:pPr algn="just"/>
            <a:endParaRPr lang="nl-BE" i="1" dirty="0">
              <a:solidFill>
                <a:srgbClr val="0070C0"/>
              </a:solidFill>
            </a:endParaRPr>
          </a:p>
          <a:p>
            <a:pPr algn="just"/>
            <a:endParaRPr lang="nl-BE" i="1" dirty="0">
              <a:solidFill>
                <a:srgbClr val="0070C0"/>
              </a:solidFill>
            </a:endParaRPr>
          </a:p>
          <a:p>
            <a:pPr algn="just"/>
            <a:endParaRPr lang="nl-BE" i="1" dirty="0">
              <a:solidFill>
                <a:srgbClr val="0070C0"/>
              </a:solidFill>
            </a:endParaRPr>
          </a:p>
          <a:p>
            <a:pPr marL="357188" indent="-357188" algn="just">
              <a:buFont typeface="Arial" panose="020B0604020202020204" pitchFamily="34" charset="0"/>
              <a:buChar char="•"/>
            </a:pPr>
            <a:r>
              <a:rPr lang="nl-BE" i="1" dirty="0">
                <a:solidFill>
                  <a:srgbClr val="C00000"/>
                </a:solidFill>
              </a:rPr>
              <a:t>Laat de Gemeente van Koekelare een plaats van ware aanbidding van Jezus Christus, die God is, zijn.</a:t>
            </a:r>
          </a:p>
          <a:p>
            <a:pPr algn="just"/>
            <a:endParaRPr lang="nl-BE" i="1" dirty="0">
              <a:solidFill>
                <a:srgbClr val="C00000"/>
              </a:solidFill>
            </a:endParaRPr>
          </a:p>
        </p:txBody>
      </p:sp>
    </p:spTree>
    <p:extLst>
      <p:ext uri="{BB962C8B-B14F-4D97-AF65-F5344CB8AC3E}">
        <p14:creationId xmlns:p14="http://schemas.microsoft.com/office/powerpoint/2010/main" val="270992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547935" y="5761736"/>
            <a:ext cx="9096129" cy="584775"/>
          </a:xfrm>
          <a:prstGeom prst="rect">
            <a:avLst/>
          </a:prstGeom>
          <a:solidFill>
            <a:schemeClr val="bg1">
              <a:alpha val="20000"/>
            </a:schemeClr>
          </a:solidFill>
        </p:spPr>
        <p:txBody>
          <a:bodyPr wrap="square" rtlCol="0">
            <a:spAutoFit/>
          </a:bodyPr>
          <a:lstStyle/>
          <a:p>
            <a:pPr algn="ctr"/>
            <a:r>
              <a:rPr lang="nl-BE" sz="3200" b="1" dirty="0">
                <a:solidFill>
                  <a:srgbClr val="FFFF99"/>
                </a:solidFill>
              </a:rPr>
              <a:t>Neem geen afstand van de enige, ware, levende God</a:t>
            </a:r>
          </a:p>
        </p:txBody>
      </p:sp>
    </p:spTree>
    <p:extLst>
      <p:ext uri="{BB962C8B-B14F-4D97-AF65-F5344CB8AC3E}">
        <p14:creationId xmlns:p14="http://schemas.microsoft.com/office/powerpoint/2010/main" val="8845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24902" y="197346"/>
            <a:ext cx="10342196" cy="6524863"/>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hof van Eden</a:t>
            </a:r>
          </a:p>
          <a:p>
            <a:pPr algn="just"/>
            <a:endParaRPr lang="nl-BE" dirty="0"/>
          </a:p>
          <a:p>
            <a:pPr marL="457200" indent="-457200" algn="just">
              <a:buFont typeface="Arial" panose="020B0604020202020204" pitchFamily="34" charset="0"/>
              <a:buChar char="•"/>
            </a:pPr>
            <a:r>
              <a:rPr lang="nl-BE" sz="2800" b="1" i="1" dirty="0">
                <a:solidFill>
                  <a:srgbClr val="0070C0"/>
                </a:solidFill>
              </a:rPr>
              <a:t>Genesis 2:8-14 [HSV]</a:t>
            </a:r>
          </a:p>
          <a:p>
            <a:pPr algn="just"/>
            <a:r>
              <a:rPr lang="nl-BE" sz="2000" i="1" dirty="0">
                <a:solidFill>
                  <a:srgbClr val="0070C0"/>
                </a:solidFill>
              </a:rPr>
              <a:t> </a:t>
            </a:r>
            <a:r>
              <a:rPr lang="nl-BE" sz="2400" i="1" dirty="0">
                <a:solidFill>
                  <a:srgbClr val="0070C0"/>
                </a:solidFill>
              </a:rPr>
              <a:t>[8] Ook plantte de HEERE God een hof in Eden, in het oosten, en Hij plaatste daar de mens, die Hij gevormd had.</a:t>
            </a:r>
          </a:p>
          <a:p>
            <a:pPr algn="just"/>
            <a:r>
              <a:rPr lang="nl-BE" sz="2400" i="1" dirty="0">
                <a:solidFill>
                  <a:srgbClr val="0070C0"/>
                </a:solidFill>
              </a:rPr>
              <a:t>[9] En de HEERE God liet allerlei bomen uit de aardbodem opkomen, begerenswaardig om te zien en goed om van te eten; ook de boom des levens, in het midden van de hof, en de boom van de kennis van goed en kwaad.</a:t>
            </a:r>
          </a:p>
          <a:p>
            <a:pPr algn="just"/>
            <a:r>
              <a:rPr lang="nl-BE" sz="2400" i="1" dirty="0">
                <a:solidFill>
                  <a:srgbClr val="0070C0"/>
                </a:solidFill>
              </a:rPr>
              <a:t>[10] Een rivier kwam voort uit Eden om de hof te bevochtigen. En vandaar splitste hij zich en vormde vier hoofdstromen.</a:t>
            </a:r>
          </a:p>
          <a:p>
            <a:pPr algn="just"/>
            <a:r>
              <a:rPr lang="nl-BE" sz="2400" i="1" dirty="0">
                <a:solidFill>
                  <a:srgbClr val="0070C0"/>
                </a:solidFill>
              </a:rPr>
              <a:t>[11] De naam van de eerste rivier is </a:t>
            </a:r>
            <a:r>
              <a:rPr lang="nl-BE" sz="2400" i="1" dirty="0" err="1">
                <a:solidFill>
                  <a:srgbClr val="0070C0"/>
                </a:solidFill>
              </a:rPr>
              <a:t>Pison</a:t>
            </a:r>
            <a:r>
              <a:rPr lang="nl-BE" sz="2400" i="1" dirty="0">
                <a:solidFill>
                  <a:srgbClr val="0070C0"/>
                </a:solidFill>
              </a:rPr>
              <a:t>; die is het die rond heel het land </a:t>
            </a:r>
            <a:r>
              <a:rPr lang="nl-BE" sz="2400" i="1" dirty="0" err="1">
                <a:solidFill>
                  <a:srgbClr val="0070C0"/>
                </a:solidFill>
              </a:rPr>
              <a:t>Havila</a:t>
            </a:r>
            <a:r>
              <a:rPr lang="nl-BE" sz="2400" i="1" dirty="0">
                <a:solidFill>
                  <a:srgbClr val="0070C0"/>
                </a:solidFill>
              </a:rPr>
              <a:t> stroomt, waar het goud is.</a:t>
            </a:r>
          </a:p>
          <a:p>
            <a:pPr algn="just"/>
            <a:r>
              <a:rPr lang="nl-BE" sz="2400" i="1" dirty="0">
                <a:solidFill>
                  <a:srgbClr val="0070C0"/>
                </a:solidFill>
              </a:rPr>
              <a:t>[12] En het goud van dit land is goed; ook is er balsemhars en de edelsteen onyx.</a:t>
            </a:r>
          </a:p>
          <a:p>
            <a:pPr algn="just"/>
            <a:r>
              <a:rPr lang="nl-BE" sz="2400" i="1" dirty="0">
                <a:solidFill>
                  <a:srgbClr val="0070C0"/>
                </a:solidFill>
              </a:rPr>
              <a:t>[13] En de naam van de tweede rivier is </a:t>
            </a:r>
            <a:r>
              <a:rPr lang="nl-BE" sz="2400" i="1" dirty="0" err="1">
                <a:solidFill>
                  <a:srgbClr val="0070C0"/>
                </a:solidFill>
              </a:rPr>
              <a:t>Gihon</a:t>
            </a:r>
            <a:r>
              <a:rPr lang="nl-BE" sz="2400" i="1" dirty="0">
                <a:solidFill>
                  <a:srgbClr val="0070C0"/>
                </a:solidFill>
              </a:rPr>
              <a:t>; die is het die rond heel het land </a:t>
            </a:r>
            <a:r>
              <a:rPr lang="nl-BE" sz="2400" i="1" dirty="0" err="1">
                <a:solidFill>
                  <a:srgbClr val="0070C0"/>
                </a:solidFill>
              </a:rPr>
              <a:t>Cusj</a:t>
            </a:r>
            <a:r>
              <a:rPr lang="nl-BE" sz="2400" i="1" dirty="0">
                <a:solidFill>
                  <a:srgbClr val="0070C0"/>
                </a:solidFill>
              </a:rPr>
              <a:t> stroomt.</a:t>
            </a:r>
          </a:p>
          <a:p>
            <a:pPr algn="just"/>
            <a:r>
              <a:rPr lang="nl-BE" sz="2400" i="1" dirty="0">
                <a:solidFill>
                  <a:srgbClr val="0070C0"/>
                </a:solidFill>
              </a:rPr>
              <a:t>[14] En de naam van de derde rivier is Tigris; die loopt ten oosten van </a:t>
            </a:r>
            <a:r>
              <a:rPr lang="nl-BE" sz="2400" i="1" dirty="0" err="1">
                <a:solidFill>
                  <a:srgbClr val="0070C0"/>
                </a:solidFill>
              </a:rPr>
              <a:t>Assur</a:t>
            </a:r>
            <a:r>
              <a:rPr lang="nl-BE" sz="2400" i="1" dirty="0">
                <a:solidFill>
                  <a:srgbClr val="0070C0"/>
                </a:solidFill>
              </a:rPr>
              <a:t>. En de vierde rivier is de Eufraat.</a:t>
            </a:r>
          </a:p>
        </p:txBody>
      </p:sp>
    </p:spTree>
    <p:extLst>
      <p:ext uri="{BB962C8B-B14F-4D97-AF65-F5344CB8AC3E}">
        <p14:creationId xmlns:p14="http://schemas.microsoft.com/office/powerpoint/2010/main" val="359169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58779" y="242838"/>
            <a:ext cx="10495260" cy="6093976"/>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hof van Eden</a:t>
            </a:r>
          </a:p>
          <a:p>
            <a:pPr algn="ctr"/>
            <a:endParaRPr lang="nl-BE" sz="3200" b="1" dirty="0">
              <a:solidFill>
                <a:srgbClr val="C00000"/>
              </a:solidFill>
            </a:endParaRPr>
          </a:p>
          <a:p>
            <a:pPr marL="457200" indent="-457200" algn="just">
              <a:buFont typeface="Arial" panose="020B0604020202020204" pitchFamily="34" charset="0"/>
              <a:buChar char="•"/>
            </a:pPr>
            <a:r>
              <a:rPr lang="nl-BE" sz="2800" b="1" i="1" dirty="0">
                <a:solidFill>
                  <a:srgbClr val="0070C0"/>
                </a:solidFill>
              </a:rPr>
              <a:t>Genesis 2:10 [HSV]</a:t>
            </a:r>
          </a:p>
          <a:p>
            <a:pPr algn="just"/>
            <a:r>
              <a:rPr lang="nl-BE" sz="2400" i="1" dirty="0">
                <a:solidFill>
                  <a:srgbClr val="0070C0"/>
                </a:solidFill>
              </a:rPr>
              <a:t>[10] Een rivier kwam voort uit Eden om de hof te bevochtigen. En vandaar splitste hij zich en vormde vier hoofdstromen.</a:t>
            </a:r>
          </a:p>
          <a:p>
            <a:pPr algn="just"/>
            <a:endParaRPr lang="nl-BE" sz="2000" i="1" dirty="0">
              <a:solidFill>
                <a:srgbClr val="0070C0"/>
              </a:solidFill>
            </a:endParaRPr>
          </a:p>
          <a:p>
            <a:pPr algn="just"/>
            <a:endParaRPr lang="nl-BE" sz="2000" i="1" dirty="0">
              <a:solidFill>
                <a:srgbClr val="0070C0"/>
              </a:solidFill>
            </a:endParaRPr>
          </a:p>
          <a:p>
            <a:pPr algn="just"/>
            <a:endParaRPr lang="nl-BE" sz="20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Genesis 3:23-24 [HSV]</a:t>
            </a:r>
          </a:p>
          <a:p>
            <a:pPr algn="just"/>
            <a:r>
              <a:rPr lang="nl-BE" sz="2400" i="1" dirty="0">
                <a:solidFill>
                  <a:srgbClr val="0070C0"/>
                </a:solidFill>
              </a:rPr>
              <a:t>[23] Daarom zond de HEERE God hem weg uit de hof van Eden, om de aardbodem te bewerken, waaruit hij genomen was. </a:t>
            </a:r>
          </a:p>
          <a:p>
            <a:pPr algn="just"/>
            <a:r>
              <a:rPr lang="nl-BE" sz="2400" i="1" dirty="0">
                <a:solidFill>
                  <a:srgbClr val="0070C0"/>
                </a:solidFill>
              </a:rPr>
              <a:t>[24] Hij verdreef de mens, en plaatste ten </a:t>
            </a:r>
            <a:r>
              <a:rPr lang="nl-BE" sz="2400" b="1" i="1" dirty="0">
                <a:solidFill>
                  <a:srgbClr val="0070C0"/>
                </a:solidFill>
              </a:rPr>
              <a:t>oosten</a:t>
            </a:r>
            <a:r>
              <a:rPr lang="nl-BE" sz="2400" i="1" dirty="0">
                <a:solidFill>
                  <a:srgbClr val="0070C0"/>
                </a:solidFill>
              </a:rPr>
              <a:t> van de hof van Eden de cherubs met een vlammend zwaard, dat heen en weer bewoog, om de weg naar de boom des levens te bewaken.</a:t>
            </a:r>
          </a:p>
          <a:p>
            <a:pPr algn="just"/>
            <a:endParaRPr lang="nl-BE" sz="2400" i="1" dirty="0">
              <a:solidFill>
                <a:srgbClr val="0070C0"/>
              </a:solidFill>
            </a:endParaRPr>
          </a:p>
          <a:p>
            <a:pPr algn="just"/>
            <a:endParaRPr lang="nl-BE" i="1" dirty="0">
              <a:solidFill>
                <a:srgbClr val="0070C0"/>
              </a:solidFill>
            </a:endParaRPr>
          </a:p>
        </p:txBody>
      </p:sp>
    </p:spTree>
    <p:extLst>
      <p:ext uri="{BB962C8B-B14F-4D97-AF65-F5344CB8AC3E}">
        <p14:creationId xmlns:p14="http://schemas.microsoft.com/office/powerpoint/2010/main" val="198193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25593" y="397401"/>
            <a:ext cx="10342196" cy="6063198"/>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richting waarin men gaat: Kaïn en Abel</a:t>
            </a:r>
          </a:p>
          <a:p>
            <a:pPr marL="457200" indent="-457200" algn="just">
              <a:buFont typeface="Arial" panose="020B0604020202020204" pitchFamily="34" charset="0"/>
              <a:buChar char="•"/>
            </a:pPr>
            <a:r>
              <a:rPr lang="nl-BE" sz="2800" b="1" i="1" dirty="0">
                <a:solidFill>
                  <a:srgbClr val="0070C0"/>
                </a:solidFill>
              </a:rPr>
              <a:t>Genesis 4:16 [HSV]</a:t>
            </a:r>
          </a:p>
          <a:p>
            <a:pPr algn="just"/>
            <a:r>
              <a:rPr lang="nl-BE" sz="2400" i="1" dirty="0">
                <a:solidFill>
                  <a:srgbClr val="0070C0"/>
                </a:solidFill>
              </a:rPr>
              <a:t>[16] Toen ging Kaïn weg van het aangezicht van de HEERE; en hij woonde in het land </a:t>
            </a:r>
            <a:r>
              <a:rPr lang="nl-BE" sz="2400" i="1" dirty="0" err="1">
                <a:solidFill>
                  <a:srgbClr val="0070C0"/>
                </a:solidFill>
              </a:rPr>
              <a:t>Nod</a:t>
            </a:r>
            <a:r>
              <a:rPr lang="nl-BE" sz="2400" i="1" dirty="0">
                <a:solidFill>
                  <a:srgbClr val="0070C0"/>
                </a:solidFill>
              </a:rPr>
              <a:t>, ten </a:t>
            </a:r>
            <a:r>
              <a:rPr lang="nl-BE" sz="2400" b="1" i="1" dirty="0">
                <a:solidFill>
                  <a:srgbClr val="0070C0"/>
                </a:solidFill>
              </a:rPr>
              <a:t>oosten</a:t>
            </a:r>
            <a:r>
              <a:rPr lang="nl-BE" sz="2400" i="1" dirty="0">
                <a:solidFill>
                  <a:srgbClr val="0070C0"/>
                </a:solidFill>
              </a:rPr>
              <a:t> van Eden.</a:t>
            </a:r>
          </a:p>
          <a:p>
            <a:pPr algn="just"/>
            <a:endParaRPr lang="nl-BE" sz="20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Johannes 8:44 [HSV]</a:t>
            </a:r>
          </a:p>
          <a:p>
            <a:pPr algn="just"/>
            <a:r>
              <a:rPr lang="nl-BE" sz="2400" i="1" dirty="0">
                <a:solidFill>
                  <a:srgbClr val="0070C0"/>
                </a:solidFill>
              </a:rPr>
              <a:t>[44] U bent uit uw vader de duivel, en wilt de begeerte van uw vader doen; die was een mensenmoordenaar van het begin af, en staat niet in de waarheid, want er is in hem geen waarheid. Wanneer hij de leugen spreekt, spreekt hij vanuit wat van hemzelf is, want hij is een leugenaar en de vader van de leugen.</a:t>
            </a:r>
          </a:p>
          <a:p>
            <a:pPr algn="just"/>
            <a:endParaRPr lang="nl-BE" i="1" dirty="0">
              <a:solidFill>
                <a:srgbClr val="0070C0"/>
              </a:solidFill>
            </a:endParaRPr>
          </a:p>
          <a:p>
            <a:pPr algn="just"/>
            <a:endParaRPr lang="nl-BE" sz="1800"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Genesis 4:7 [HSV]</a:t>
            </a:r>
          </a:p>
          <a:p>
            <a:pPr algn="just"/>
            <a:r>
              <a:rPr lang="nl-BE" sz="2400" i="1" dirty="0">
                <a:solidFill>
                  <a:srgbClr val="0070C0"/>
                </a:solidFill>
              </a:rPr>
              <a:t>[7] Is het niet zo dat u, als u het goede doet, uw hoofd kunt opheffen? Maar als u niet het goede doet, ligt de zonde aan de deur. Naar u gaat zijn begeerte uit, maar u moet over hem heersen.</a:t>
            </a:r>
          </a:p>
        </p:txBody>
      </p:sp>
    </p:spTree>
    <p:extLst>
      <p:ext uri="{BB962C8B-B14F-4D97-AF65-F5344CB8AC3E}">
        <p14:creationId xmlns:p14="http://schemas.microsoft.com/office/powerpoint/2010/main" val="11285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11842" y="1876927"/>
            <a:ext cx="10342196" cy="2431435"/>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richting waarin men gaat: Lot</a:t>
            </a:r>
          </a:p>
          <a:p>
            <a:pPr marL="357188" indent="-357188" algn="just">
              <a:buFont typeface="Arial" panose="020B0604020202020204" pitchFamily="34" charset="0"/>
              <a:buChar char="•"/>
            </a:pPr>
            <a:endParaRPr lang="nl-BE" dirty="0"/>
          </a:p>
          <a:p>
            <a:pPr marL="357188" indent="-357188" algn="just">
              <a:buFont typeface="Arial" panose="020B0604020202020204" pitchFamily="34" charset="0"/>
              <a:buChar char="•"/>
            </a:pPr>
            <a:endParaRPr lang="nl-BE" dirty="0"/>
          </a:p>
          <a:p>
            <a:pPr marL="457200" indent="-457200" algn="just">
              <a:buFont typeface="Arial" panose="020B0604020202020204" pitchFamily="34" charset="0"/>
              <a:buChar char="•"/>
            </a:pPr>
            <a:r>
              <a:rPr lang="nl-BE" sz="2800" b="1" i="1" dirty="0">
                <a:solidFill>
                  <a:srgbClr val="0070C0"/>
                </a:solidFill>
              </a:rPr>
              <a:t>Genesis 13:11 [HSV]</a:t>
            </a:r>
          </a:p>
          <a:p>
            <a:pPr algn="just"/>
            <a:r>
              <a:rPr lang="nl-BE" sz="2800" i="1" dirty="0">
                <a:solidFill>
                  <a:srgbClr val="0070C0"/>
                </a:solidFill>
              </a:rPr>
              <a:t>[11] Daarom koos Lot </a:t>
            </a:r>
            <a:r>
              <a:rPr lang="nl-BE" sz="2800" b="1" i="1" dirty="0">
                <a:solidFill>
                  <a:srgbClr val="0070C0"/>
                </a:solidFill>
              </a:rPr>
              <a:t>voor zichzelf </a:t>
            </a:r>
            <a:r>
              <a:rPr lang="nl-BE" sz="2800" i="1" dirty="0">
                <a:solidFill>
                  <a:srgbClr val="0070C0"/>
                </a:solidFill>
              </a:rPr>
              <a:t>heel de Jordaanvlakte en Lot trok naar het </a:t>
            </a:r>
            <a:r>
              <a:rPr lang="nl-BE" sz="2800" b="1" i="1" dirty="0">
                <a:solidFill>
                  <a:srgbClr val="0070C0"/>
                </a:solidFill>
              </a:rPr>
              <a:t>oosten</a:t>
            </a:r>
            <a:r>
              <a:rPr lang="nl-BE" sz="2800" i="1" dirty="0">
                <a:solidFill>
                  <a:srgbClr val="0070C0"/>
                </a:solidFill>
              </a:rPr>
              <a:t>; en zij werden van elkaar gescheiden.</a:t>
            </a:r>
          </a:p>
        </p:txBody>
      </p:sp>
    </p:spTree>
    <p:extLst>
      <p:ext uri="{BB962C8B-B14F-4D97-AF65-F5344CB8AC3E}">
        <p14:creationId xmlns:p14="http://schemas.microsoft.com/office/powerpoint/2010/main" val="345320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77467" y="1141282"/>
            <a:ext cx="10342196" cy="3847207"/>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richting waarin men gaat: Jozua en Israël</a:t>
            </a:r>
          </a:p>
          <a:p>
            <a:pPr algn="ctr"/>
            <a:endParaRPr lang="nl-BE" sz="3200" b="1" dirty="0">
              <a:solidFill>
                <a:srgbClr val="C00000"/>
              </a:solidFill>
            </a:endParaRPr>
          </a:p>
          <a:p>
            <a:pPr algn="ctr"/>
            <a:endParaRPr lang="nl-BE" sz="3200" b="1" dirty="0">
              <a:solidFill>
                <a:srgbClr val="C00000"/>
              </a:solidFill>
            </a:endParaRPr>
          </a:p>
          <a:p>
            <a:pPr marL="457200" indent="-457200" algn="just">
              <a:buFont typeface="Arial" panose="020B0604020202020204" pitchFamily="34" charset="0"/>
              <a:buChar char="•"/>
            </a:pPr>
            <a:r>
              <a:rPr lang="nl-BE" sz="2800" b="1" i="1" dirty="0">
                <a:solidFill>
                  <a:srgbClr val="0070C0"/>
                </a:solidFill>
              </a:rPr>
              <a:t>Jozua 5:1 [HSV]</a:t>
            </a:r>
          </a:p>
          <a:p>
            <a:pPr algn="just"/>
            <a:r>
              <a:rPr lang="nl-BE" sz="2400" i="1" dirty="0">
                <a:solidFill>
                  <a:srgbClr val="0070C0"/>
                </a:solidFill>
              </a:rPr>
              <a:t>[1] Toen al de koningen van de Amorieten aan deze zijde van de Jordaan, namelijk ten </a:t>
            </a:r>
            <a:r>
              <a:rPr lang="nl-BE" sz="2400" b="1" i="1" dirty="0">
                <a:solidFill>
                  <a:srgbClr val="0070C0"/>
                </a:solidFill>
              </a:rPr>
              <a:t>westen</a:t>
            </a:r>
            <a:r>
              <a:rPr lang="nl-BE" sz="2400" i="1" dirty="0">
                <a:solidFill>
                  <a:srgbClr val="0070C0"/>
                </a:solidFill>
              </a:rPr>
              <a:t> daarvan, en al de koningen van de Kanaänieten aan de zee hoorden dat de HEERE het water van de Jordaan had doen opdrogen voor de ogen van de Israëlieten, totdat wij overgestoken waren, gebeurde het dat hun hart wegsmolt van angst, en er was geen moed meer in hen vanwege de Israëlieten.</a:t>
            </a:r>
          </a:p>
        </p:txBody>
      </p:sp>
    </p:spTree>
    <p:extLst>
      <p:ext uri="{BB962C8B-B14F-4D97-AF65-F5344CB8AC3E}">
        <p14:creationId xmlns:p14="http://schemas.microsoft.com/office/powerpoint/2010/main" val="255375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204967" y="1856302"/>
            <a:ext cx="10342196" cy="2646878"/>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richting waarin men gaat: de ballingschap van Israël</a:t>
            </a:r>
          </a:p>
          <a:p>
            <a:pPr marL="357188" indent="-357188" algn="just">
              <a:buFont typeface="Arial" panose="020B0604020202020204" pitchFamily="34" charset="0"/>
              <a:buChar char="•"/>
            </a:pPr>
            <a:endParaRPr lang="nl-BE" dirty="0"/>
          </a:p>
          <a:p>
            <a:pPr marL="457200" indent="-457200" algn="just">
              <a:buFont typeface="Arial" panose="020B0604020202020204" pitchFamily="34" charset="0"/>
              <a:buChar char="•"/>
            </a:pPr>
            <a:r>
              <a:rPr lang="nl-BE" sz="2800" b="1" i="1" dirty="0">
                <a:solidFill>
                  <a:srgbClr val="0070C0"/>
                </a:solidFill>
              </a:rPr>
              <a:t>Deuteronomium 28:25 [HSV]</a:t>
            </a:r>
          </a:p>
          <a:p>
            <a:pPr algn="just"/>
            <a:r>
              <a:rPr lang="nl-BE" sz="2400" i="1" dirty="0">
                <a:solidFill>
                  <a:srgbClr val="0070C0"/>
                </a:solidFill>
              </a:rPr>
              <a:t>[25] De HEERE zal geven dat u door uw vijanden verslagen wordt; over één weg zult u tegen hen uittrekken, maar over zeven wegen zult u voor hem wegvluchten. U zult een schrikbeeld worden voor alle koninkrijken van de aarde.</a:t>
            </a:r>
          </a:p>
          <a:p>
            <a:pPr marL="342900" indent="-342900" algn="just">
              <a:buFont typeface="Arial" panose="020B0604020202020204" pitchFamily="34" charset="0"/>
              <a:buChar char="•"/>
            </a:pPr>
            <a:endParaRPr lang="nl-BE" sz="1600" dirty="0"/>
          </a:p>
        </p:txBody>
      </p:sp>
    </p:spTree>
    <p:extLst>
      <p:ext uri="{BB962C8B-B14F-4D97-AF65-F5344CB8AC3E}">
        <p14:creationId xmlns:p14="http://schemas.microsoft.com/office/powerpoint/2010/main" val="67561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88089" y="240632"/>
            <a:ext cx="10342196" cy="6093976"/>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richting waarin men gaat: Nehemia en Ezra</a:t>
            </a:r>
          </a:p>
          <a:p>
            <a:pPr marL="357188" indent="-357188" algn="just">
              <a:buFont typeface="Arial" panose="020B0604020202020204" pitchFamily="34" charset="0"/>
              <a:buChar char="•"/>
            </a:pPr>
            <a:endParaRPr lang="nl-BE" dirty="0"/>
          </a:p>
          <a:p>
            <a:pPr marL="457200" indent="-457200" algn="just">
              <a:buFont typeface="Arial" panose="020B0604020202020204" pitchFamily="34" charset="0"/>
              <a:buChar char="•"/>
            </a:pPr>
            <a:r>
              <a:rPr lang="nl-BE" sz="2800" b="1" i="1" dirty="0">
                <a:solidFill>
                  <a:srgbClr val="0070C0"/>
                </a:solidFill>
              </a:rPr>
              <a:t>Nehemia 2:4-5 [HSV]</a:t>
            </a:r>
          </a:p>
          <a:p>
            <a:pPr algn="just"/>
            <a:r>
              <a:rPr lang="nl-BE" sz="2400" i="1" dirty="0">
                <a:solidFill>
                  <a:srgbClr val="0070C0"/>
                </a:solidFill>
              </a:rPr>
              <a:t>[4] De koning zei tegen mij: Wat verzoekt u dan? Toen bad ik tot de God van de hemel</a:t>
            </a:r>
          </a:p>
          <a:p>
            <a:pPr algn="just"/>
            <a:r>
              <a:rPr lang="nl-BE" sz="2400" i="1" dirty="0">
                <a:solidFill>
                  <a:srgbClr val="0070C0"/>
                </a:solidFill>
              </a:rPr>
              <a:t>[5] en zei tegen de koning: Als het de koning goeddunkt, en als uw dienaar u welgevallig is dat u mij dan naar Juda stuurt, naar de stad met de graven van mijn vaderen, zodat ik die weer op kan bouwen.</a:t>
            </a:r>
          </a:p>
          <a:p>
            <a:pPr algn="just"/>
            <a:endParaRPr lang="nl-BE" sz="2000" i="1" dirty="0">
              <a:solidFill>
                <a:srgbClr val="0070C0"/>
              </a:solidFill>
            </a:endParaRPr>
          </a:p>
          <a:p>
            <a:pPr marL="342900" indent="-342900" algn="just">
              <a:buFont typeface="Arial" panose="020B0604020202020204" pitchFamily="34" charset="0"/>
              <a:buChar char="•"/>
            </a:pPr>
            <a:r>
              <a:rPr lang="nl-BE" sz="2800" b="1" i="1" dirty="0">
                <a:solidFill>
                  <a:srgbClr val="0070C0"/>
                </a:solidFill>
              </a:rPr>
              <a:t>Ezra 3:8 [HSV]</a:t>
            </a:r>
          </a:p>
          <a:p>
            <a:pPr algn="just"/>
            <a:r>
              <a:rPr lang="nl-BE" sz="2400" i="1" dirty="0">
                <a:solidFill>
                  <a:srgbClr val="0070C0"/>
                </a:solidFill>
              </a:rPr>
              <a:t>[8] In het tweede jaar na hun komst naar het huis van God in Jeruzalem, in de tweede maand, begonnen </a:t>
            </a:r>
            <a:r>
              <a:rPr lang="nl-BE" sz="2400" i="1" dirty="0" err="1">
                <a:solidFill>
                  <a:srgbClr val="0070C0"/>
                </a:solidFill>
              </a:rPr>
              <a:t>Zerubbabel</a:t>
            </a:r>
            <a:r>
              <a:rPr lang="nl-BE" sz="2400" i="1" dirty="0">
                <a:solidFill>
                  <a:srgbClr val="0070C0"/>
                </a:solidFill>
              </a:rPr>
              <a:t>, de zoon van </a:t>
            </a:r>
            <a:r>
              <a:rPr lang="nl-BE" sz="2400" i="1" dirty="0" err="1">
                <a:solidFill>
                  <a:srgbClr val="0070C0"/>
                </a:solidFill>
              </a:rPr>
              <a:t>Sealthiël</a:t>
            </a:r>
            <a:r>
              <a:rPr lang="nl-BE" sz="2400" i="1" dirty="0">
                <a:solidFill>
                  <a:srgbClr val="0070C0"/>
                </a:solidFill>
              </a:rPr>
              <a:t>, en </a:t>
            </a:r>
            <a:r>
              <a:rPr lang="nl-BE" sz="2400" i="1" dirty="0" err="1">
                <a:solidFill>
                  <a:srgbClr val="0070C0"/>
                </a:solidFill>
              </a:rPr>
              <a:t>Jesua</a:t>
            </a:r>
            <a:r>
              <a:rPr lang="nl-BE" sz="2400" i="1" dirty="0">
                <a:solidFill>
                  <a:srgbClr val="0070C0"/>
                </a:solidFill>
              </a:rPr>
              <a:t>, de zoon van </a:t>
            </a:r>
            <a:r>
              <a:rPr lang="nl-BE" sz="2400" i="1" dirty="0" err="1">
                <a:solidFill>
                  <a:srgbClr val="0070C0"/>
                </a:solidFill>
              </a:rPr>
              <a:t>Jozadak</a:t>
            </a:r>
            <a:r>
              <a:rPr lang="nl-BE" sz="2400" i="1" dirty="0">
                <a:solidFill>
                  <a:srgbClr val="0070C0"/>
                </a:solidFill>
              </a:rPr>
              <a:t>, en de </a:t>
            </a:r>
            <a:r>
              <a:rPr lang="nl-BE" sz="2400" i="1" dirty="0" err="1">
                <a:solidFill>
                  <a:srgbClr val="0070C0"/>
                </a:solidFill>
              </a:rPr>
              <a:t>overigen</a:t>
            </a:r>
            <a:r>
              <a:rPr lang="nl-BE" sz="2400" i="1" dirty="0">
                <a:solidFill>
                  <a:srgbClr val="0070C0"/>
                </a:solidFill>
              </a:rPr>
              <a:t> van hun broeders, de priesters en de Levieten, en allen die uit de gevangenschap naar Jeruzalem waren gekomen met de bouw. Ze stelden de Levieten aan van twintig jaar en daarboven om toezicht te houden op het werk aan het huis van de HEERE.</a:t>
            </a:r>
          </a:p>
        </p:txBody>
      </p:sp>
    </p:spTree>
    <p:extLst>
      <p:ext uri="{BB962C8B-B14F-4D97-AF65-F5344CB8AC3E}">
        <p14:creationId xmlns:p14="http://schemas.microsoft.com/office/powerpoint/2010/main" val="217615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78086" y="1801300"/>
            <a:ext cx="10342196" cy="2769989"/>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richting waarin men gaat: de geboorte van Jezus</a:t>
            </a:r>
          </a:p>
          <a:p>
            <a:pPr marL="457200" indent="-457200" algn="just">
              <a:buFont typeface="Arial" panose="020B0604020202020204" pitchFamily="34" charset="0"/>
              <a:buChar char="•"/>
            </a:pPr>
            <a:endParaRPr lang="nl-BE" b="1" i="1" dirty="0">
              <a:solidFill>
                <a:srgbClr val="0070C0"/>
              </a:solidFill>
            </a:endParaRPr>
          </a:p>
          <a:p>
            <a:pPr marL="457200" indent="-457200" algn="just">
              <a:buFont typeface="Arial" panose="020B0604020202020204" pitchFamily="34" charset="0"/>
              <a:buChar char="•"/>
            </a:pPr>
            <a:r>
              <a:rPr lang="nl-BE" sz="2800" b="1" i="1" dirty="0">
                <a:solidFill>
                  <a:srgbClr val="0070C0"/>
                </a:solidFill>
              </a:rPr>
              <a:t>Mattheüs 2:1-2 [HSV]</a:t>
            </a:r>
          </a:p>
          <a:p>
            <a:pPr algn="just"/>
            <a:r>
              <a:rPr lang="nl-BE" sz="2400" i="1" dirty="0">
                <a:solidFill>
                  <a:srgbClr val="0070C0"/>
                </a:solidFill>
              </a:rPr>
              <a:t>[1] Toen nu Jezus geboren was in Bethlehem, in Judea, in de dagen van koning Herodes, zie, wijzen uit het oosten kwamen in Jeruzalem aan,</a:t>
            </a:r>
          </a:p>
          <a:p>
            <a:pPr algn="just"/>
            <a:r>
              <a:rPr lang="nl-BE" sz="2400" i="1" dirty="0">
                <a:solidFill>
                  <a:srgbClr val="0070C0"/>
                </a:solidFill>
              </a:rPr>
              <a:t>[2] en zeiden: Waar is de Koning van de Joden die geboren is? Want wij hebben Zijn ster in het </a:t>
            </a:r>
            <a:r>
              <a:rPr lang="nl-BE" sz="2400" b="1" i="1" dirty="0">
                <a:solidFill>
                  <a:srgbClr val="0070C0"/>
                </a:solidFill>
              </a:rPr>
              <a:t>oosten</a:t>
            </a:r>
            <a:r>
              <a:rPr lang="nl-BE" sz="2400" i="1" dirty="0">
                <a:solidFill>
                  <a:srgbClr val="0070C0"/>
                </a:solidFill>
              </a:rPr>
              <a:t> gezien en zijn gekomen om Hem te aanbidden.</a:t>
            </a:r>
          </a:p>
        </p:txBody>
      </p:sp>
    </p:spTree>
    <p:extLst>
      <p:ext uri="{BB962C8B-B14F-4D97-AF65-F5344CB8AC3E}">
        <p14:creationId xmlns:p14="http://schemas.microsoft.com/office/powerpoint/2010/main" val="42438792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Breedbeeld</PresentationFormat>
  <Paragraphs>83</Paragraphs>
  <Slides>11</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795</cp:revision>
  <cp:lastPrinted>2021-09-14T18:43:01Z</cp:lastPrinted>
  <dcterms:created xsi:type="dcterms:W3CDTF">2018-09-23T12:23:26Z</dcterms:created>
  <dcterms:modified xsi:type="dcterms:W3CDTF">2021-11-27T08:30:52Z</dcterms:modified>
</cp:coreProperties>
</file>