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646" r:id="rId3"/>
    <p:sldId id="644" r:id="rId4"/>
    <p:sldId id="643" r:id="rId5"/>
    <p:sldId id="642" r:id="rId6"/>
    <p:sldId id="648" r:id="rId7"/>
    <p:sldId id="650" r:id="rId8"/>
    <p:sldId id="652" r:id="rId9"/>
    <p:sldId id="653" r:id="rId10"/>
    <p:sldId id="649" r:id="rId11"/>
    <p:sldId id="660" r:id="rId12"/>
    <p:sldId id="661" r:id="rId13"/>
    <p:sldId id="663" r:id="rId14"/>
    <p:sldId id="662" r:id="rId15"/>
    <p:sldId id="664" r:id="rId16"/>
    <p:sldId id="665" r:id="rId17"/>
    <p:sldId id="666" r:id="rId18"/>
    <p:sldId id="667" r:id="rId19"/>
    <p:sldId id="656" r:id="rId20"/>
    <p:sldId id="655" r:id="rId21"/>
    <p:sldId id="658" r:id="rId22"/>
    <p:sldId id="659" r:id="rId23"/>
    <p:sldId id="668" r:id="rId24"/>
    <p:sldId id="647" r:id="rId25"/>
  </p:sldIdLst>
  <p:sldSz cx="12192000" cy="6858000"/>
  <p:notesSz cx="10021888" cy="68897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646"/>
            <p14:sldId id="644"/>
            <p14:sldId id="643"/>
            <p14:sldId id="642"/>
            <p14:sldId id="648"/>
            <p14:sldId id="650"/>
            <p14:sldId id="652"/>
            <p14:sldId id="653"/>
            <p14:sldId id="649"/>
            <p14:sldId id="660"/>
            <p14:sldId id="661"/>
            <p14:sldId id="663"/>
            <p14:sldId id="662"/>
            <p14:sldId id="664"/>
            <p14:sldId id="665"/>
            <p14:sldId id="666"/>
            <p14:sldId id="667"/>
            <p14:sldId id="656"/>
            <p14:sldId id="655"/>
            <p14:sldId id="658"/>
            <p14:sldId id="659"/>
            <p14:sldId id="668"/>
            <p14:sldId id="6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58869" autoAdjust="0"/>
  </p:normalViewPr>
  <p:slideViewPr>
    <p:cSldViewPr snapToGrid="0" showGuides="1">
      <p:cViewPr varScale="1">
        <p:scale>
          <a:sx n="91" d="100"/>
          <a:sy n="91" d="100"/>
        </p:scale>
        <p:origin x="2844"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9" y="0"/>
            <a:ext cx="4342818" cy="345684"/>
          </a:xfrm>
          <a:prstGeom prst="rect">
            <a:avLst/>
          </a:prstGeom>
        </p:spPr>
        <p:txBody>
          <a:bodyPr vert="horz" lIns="96623" tIns="48311" rIns="96623" bIns="48311" rtlCol="0"/>
          <a:lstStyle>
            <a:lvl1pPr algn="l">
              <a:defRPr sz="1300"/>
            </a:lvl1pPr>
          </a:lstStyle>
          <a:p>
            <a:endParaRPr lang="nl-BE"/>
          </a:p>
        </p:txBody>
      </p:sp>
      <p:sp>
        <p:nvSpPr>
          <p:cNvPr id="3" name="Tijdelijke aanduiding voor datum 2"/>
          <p:cNvSpPr>
            <a:spLocks noGrp="1"/>
          </p:cNvSpPr>
          <p:nvPr>
            <p:ph type="dt" idx="1"/>
          </p:nvPr>
        </p:nvSpPr>
        <p:spPr>
          <a:xfrm>
            <a:off x="5676760" y="0"/>
            <a:ext cx="4342818" cy="345684"/>
          </a:xfrm>
          <a:prstGeom prst="rect">
            <a:avLst/>
          </a:prstGeom>
        </p:spPr>
        <p:txBody>
          <a:bodyPr vert="horz" lIns="96623" tIns="48311" rIns="96623" bIns="48311" rtlCol="0"/>
          <a:lstStyle>
            <a:lvl1pPr algn="r">
              <a:defRPr sz="1300"/>
            </a:lvl1pPr>
          </a:lstStyle>
          <a:p>
            <a:fld id="{3A110616-5839-4ADD-8AFB-BD60349FFB48}" type="datetimeFigureOut">
              <a:rPr lang="nl-BE" smtClean="0"/>
              <a:t>25/05/2024</a:t>
            </a:fld>
            <a:endParaRPr lang="nl-BE"/>
          </a:p>
        </p:txBody>
      </p:sp>
      <p:sp>
        <p:nvSpPr>
          <p:cNvPr id="4" name="Tijdelijke aanduiding voor dia-afbeelding 3"/>
          <p:cNvSpPr>
            <a:spLocks noGrp="1" noRot="1" noChangeAspect="1"/>
          </p:cNvSpPr>
          <p:nvPr>
            <p:ph type="sldImg" idx="2"/>
          </p:nvPr>
        </p:nvSpPr>
        <p:spPr>
          <a:xfrm>
            <a:off x="2946400" y="862013"/>
            <a:ext cx="4132263" cy="2324100"/>
          </a:xfrm>
          <a:prstGeom prst="rect">
            <a:avLst/>
          </a:prstGeom>
          <a:noFill/>
          <a:ln w="12700">
            <a:solidFill>
              <a:prstClr val="black"/>
            </a:solidFill>
          </a:ln>
        </p:spPr>
        <p:txBody>
          <a:bodyPr vert="horz" lIns="96623" tIns="48311" rIns="96623" bIns="48311" rtlCol="0" anchor="ctr"/>
          <a:lstStyle/>
          <a:p>
            <a:endParaRPr lang="nl-BE"/>
          </a:p>
        </p:txBody>
      </p:sp>
      <p:sp>
        <p:nvSpPr>
          <p:cNvPr id="5" name="Tijdelijke aanduiding voor notities 4"/>
          <p:cNvSpPr>
            <a:spLocks noGrp="1"/>
          </p:cNvSpPr>
          <p:nvPr>
            <p:ph type="body" sz="quarter" idx="3"/>
          </p:nvPr>
        </p:nvSpPr>
        <p:spPr>
          <a:xfrm>
            <a:off x="1002190" y="3315693"/>
            <a:ext cx="8017510" cy="2712839"/>
          </a:xfrm>
          <a:prstGeom prst="rect">
            <a:avLst/>
          </a:prstGeom>
        </p:spPr>
        <p:txBody>
          <a:bodyPr vert="horz" lIns="96623" tIns="48311" rIns="96623" bIns="4831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9" y="6544068"/>
            <a:ext cx="4342818" cy="345683"/>
          </a:xfrm>
          <a:prstGeom prst="rect">
            <a:avLst/>
          </a:prstGeom>
        </p:spPr>
        <p:txBody>
          <a:bodyPr vert="horz" lIns="96623" tIns="48311" rIns="96623" bIns="48311"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76760" y="6544068"/>
            <a:ext cx="4342818" cy="345683"/>
          </a:xfrm>
          <a:prstGeom prst="rect">
            <a:avLst/>
          </a:prstGeom>
        </p:spPr>
        <p:txBody>
          <a:bodyPr vert="horz" lIns="96623" tIns="48311" rIns="96623" bIns="48311"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193290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118757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12</a:t>
            </a:fld>
            <a:endParaRPr lang="nl-BE"/>
          </a:p>
        </p:txBody>
      </p:sp>
    </p:spTree>
    <p:extLst>
      <p:ext uri="{BB962C8B-B14F-4D97-AF65-F5344CB8AC3E}">
        <p14:creationId xmlns:p14="http://schemas.microsoft.com/office/powerpoint/2010/main" val="244946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13</a:t>
            </a:fld>
            <a:endParaRPr lang="nl-BE"/>
          </a:p>
        </p:txBody>
      </p:sp>
    </p:spTree>
    <p:extLst>
      <p:ext uri="{BB962C8B-B14F-4D97-AF65-F5344CB8AC3E}">
        <p14:creationId xmlns:p14="http://schemas.microsoft.com/office/powerpoint/2010/main" val="368274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14</a:t>
            </a:fld>
            <a:endParaRPr lang="nl-BE"/>
          </a:p>
        </p:txBody>
      </p:sp>
    </p:spTree>
    <p:extLst>
      <p:ext uri="{BB962C8B-B14F-4D97-AF65-F5344CB8AC3E}">
        <p14:creationId xmlns:p14="http://schemas.microsoft.com/office/powerpoint/2010/main" val="1044848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15</a:t>
            </a:fld>
            <a:endParaRPr lang="nl-BE"/>
          </a:p>
        </p:txBody>
      </p:sp>
    </p:spTree>
    <p:extLst>
      <p:ext uri="{BB962C8B-B14F-4D97-AF65-F5344CB8AC3E}">
        <p14:creationId xmlns:p14="http://schemas.microsoft.com/office/powerpoint/2010/main" val="335316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16</a:t>
            </a:fld>
            <a:endParaRPr lang="nl-BE"/>
          </a:p>
        </p:txBody>
      </p:sp>
    </p:spTree>
    <p:extLst>
      <p:ext uri="{BB962C8B-B14F-4D97-AF65-F5344CB8AC3E}">
        <p14:creationId xmlns:p14="http://schemas.microsoft.com/office/powerpoint/2010/main" val="131192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17</a:t>
            </a:fld>
            <a:endParaRPr lang="nl-BE"/>
          </a:p>
        </p:txBody>
      </p:sp>
    </p:spTree>
    <p:extLst>
      <p:ext uri="{BB962C8B-B14F-4D97-AF65-F5344CB8AC3E}">
        <p14:creationId xmlns:p14="http://schemas.microsoft.com/office/powerpoint/2010/main" val="1887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18</a:t>
            </a:fld>
            <a:endParaRPr lang="nl-BE"/>
          </a:p>
        </p:txBody>
      </p:sp>
    </p:spTree>
    <p:extLst>
      <p:ext uri="{BB962C8B-B14F-4D97-AF65-F5344CB8AC3E}">
        <p14:creationId xmlns:p14="http://schemas.microsoft.com/office/powerpoint/2010/main" val="388841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19</a:t>
            </a:fld>
            <a:endParaRPr lang="nl-BE"/>
          </a:p>
        </p:txBody>
      </p:sp>
    </p:spTree>
    <p:extLst>
      <p:ext uri="{BB962C8B-B14F-4D97-AF65-F5344CB8AC3E}">
        <p14:creationId xmlns:p14="http://schemas.microsoft.com/office/powerpoint/2010/main" val="258434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4124774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20</a:t>
            </a:fld>
            <a:endParaRPr lang="nl-BE"/>
          </a:p>
        </p:txBody>
      </p:sp>
    </p:spTree>
    <p:extLst>
      <p:ext uri="{BB962C8B-B14F-4D97-AF65-F5344CB8AC3E}">
        <p14:creationId xmlns:p14="http://schemas.microsoft.com/office/powerpoint/2010/main" val="323427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21</a:t>
            </a:fld>
            <a:endParaRPr lang="nl-BE"/>
          </a:p>
        </p:txBody>
      </p:sp>
    </p:spTree>
    <p:extLst>
      <p:ext uri="{BB962C8B-B14F-4D97-AF65-F5344CB8AC3E}">
        <p14:creationId xmlns:p14="http://schemas.microsoft.com/office/powerpoint/2010/main" val="177630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22</a:t>
            </a:fld>
            <a:endParaRPr lang="nl-BE"/>
          </a:p>
        </p:txBody>
      </p:sp>
    </p:spTree>
    <p:extLst>
      <p:ext uri="{BB962C8B-B14F-4D97-AF65-F5344CB8AC3E}">
        <p14:creationId xmlns:p14="http://schemas.microsoft.com/office/powerpoint/2010/main" val="100886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23</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4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309331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63934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398435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35854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324315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18145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135306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0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30740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18274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32750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22220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7245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82656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10817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03590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5090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59325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25/05/2024</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25/05/2024</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174910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531484" y="172196"/>
            <a:ext cx="766051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a:ln>
                  <a:noFill/>
                </a:ln>
                <a:solidFill>
                  <a:srgbClr val="002060"/>
                </a:solidFill>
                <a:effectLst/>
                <a:uLnTx/>
                <a:uFillTx/>
                <a:latin typeface="Calibri" panose="020F0502020204030204"/>
                <a:ea typeface="+mn-ea"/>
                <a:cs typeface="+mn-cs"/>
              </a:rPr>
              <a:t>Evangelische</a:t>
            </a:r>
            <a:r>
              <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rPr>
              <a:t> Kerk Koekelare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rPr>
              <a:t>De Bron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rPr>
              <a:t>Prediking zondag </a:t>
            </a:r>
            <a:r>
              <a:rPr lang="nl-BE" sz="3600" b="1" dirty="0">
                <a:solidFill>
                  <a:srgbClr val="002060"/>
                </a:solidFill>
                <a:latin typeface="Calibri" panose="020F0502020204030204"/>
              </a:rPr>
              <a:t>26</a:t>
            </a:r>
            <a:r>
              <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rPr>
              <a:t> mei 2024</a:t>
            </a:r>
          </a:p>
        </p:txBody>
      </p:sp>
      <p:sp>
        <p:nvSpPr>
          <p:cNvPr id="3" name="Tekstvak 2">
            <a:extLst>
              <a:ext uri="{FF2B5EF4-FFF2-40B4-BE49-F238E27FC236}">
                <a16:creationId xmlns:a16="http://schemas.microsoft.com/office/drawing/2014/main" id="{C347A019-4F4D-4E8F-BE54-D58A4735C6A0}"/>
              </a:ext>
            </a:extLst>
          </p:cNvPr>
          <p:cNvSpPr txBox="1"/>
          <p:nvPr/>
        </p:nvSpPr>
        <p:spPr>
          <a:xfrm>
            <a:off x="616616" y="4358256"/>
            <a:ext cx="1126497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7030A0"/>
                </a:solidFill>
                <a:effectLst/>
                <a:uLnTx/>
                <a:uFillTx/>
                <a:latin typeface="Calibri" panose="020F0502020204030204"/>
                <a:ea typeface="+mn-ea"/>
                <a:cs typeface="+mn-cs"/>
              </a:rPr>
              <a:t>Het wonder van Oudtestamentische profetie</a:t>
            </a:r>
          </a:p>
        </p:txBody>
      </p:sp>
    </p:spTree>
    <p:extLst>
      <p:ext uri="{BB962C8B-B14F-4D97-AF65-F5344CB8AC3E}">
        <p14:creationId xmlns:p14="http://schemas.microsoft.com/office/powerpoint/2010/main" val="336173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6370975"/>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a:t>
            </a:r>
            <a:r>
              <a:rPr lang="nl-NL" sz="2400" b="1" dirty="0">
                <a:solidFill>
                  <a:srgbClr val="000000"/>
                </a:solidFill>
              </a:rPr>
              <a:t>Messias</a:t>
            </a:r>
            <a:r>
              <a:rPr lang="nl-NL" sz="2400" dirty="0">
                <a:solidFill>
                  <a:srgbClr val="000000"/>
                </a:solidFill>
              </a:rPr>
              <a:t>, Jezus Christus.</a:t>
            </a:r>
          </a:p>
          <a:p>
            <a:pPr marL="342900" indent="-342900" algn="just">
              <a:buFont typeface="Arial" panose="020B0604020202020204" pitchFamily="34" charset="0"/>
              <a:buChar char="•"/>
            </a:pPr>
            <a:r>
              <a:rPr lang="nl-NL" sz="2400" dirty="0">
                <a:solidFill>
                  <a:srgbClr val="000000"/>
                </a:solidFill>
              </a:rPr>
              <a:t>We vergelijken telkens de profetie (OT) met de vervulling van de profetie (NT)</a:t>
            </a:r>
          </a:p>
          <a:p>
            <a:pPr marL="457200" indent="-457200" algn="just">
              <a:buFont typeface="Arial" panose="020B0604020202020204" pitchFamily="34" charset="0"/>
              <a:buChar char="•"/>
            </a:pPr>
            <a:r>
              <a:rPr lang="nl-BE" sz="2800" b="1" i="1" dirty="0">
                <a:solidFill>
                  <a:srgbClr val="0070C0"/>
                </a:solidFill>
              </a:rPr>
              <a:t>Jesaja 52:13 [HSV]: </a:t>
            </a:r>
            <a:r>
              <a:rPr lang="nl-BE" sz="2800" i="1" dirty="0">
                <a:solidFill>
                  <a:srgbClr val="0070C0"/>
                </a:solidFill>
              </a:rPr>
              <a:t>de Messias zal verhoogd worden</a:t>
            </a:r>
          </a:p>
          <a:p>
            <a:pPr algn="just"/>
            <a:r>
              <a:rPr lang="nl-BE" sz="2800" i="1" dirty="0">
                <a:solidFill>
                  <a:srgbClr val="0070C0"/>
                </a:solidFill>
              </a:rPr>
              <a:t>[13] Zie, Mijn Knecht zal verstandig handelen, </a:t>
            </a:r>
            <a:r>
              <a:rPr lang="nl-BE" sz="2800" b="1" i="1" dirty="0">
                <a:solidFill>
                  <a:srgbClr val="0070C0"/>
                </a:solidFill>
              </a:rPr>
              <a:t>Hij zal verhoogd worden en verheven</a:t>
            </a:r>
            <a:r>
              <a:rPr lang="nl-BE" sz="2800" i="1" dirty="0">
                <a:solidFill>
                  <a:srgbClr val="0070C0"/>
                </a:solidFill>
              </a:rPr>
              <a:t>, ja, </a:t>
            </a:r>
            <a:r>
              <a:rPr lang="nl-BE" sz="2800" b="1" i="1" dirty="0">
                <a:solidFill>
                  <a:srgbClr val="0070C0"/>
                </a:solidFill>
              </a:rPr>
              <a:t>zeer hoog verheven worden</a:t>
            </a:r>
            <a:r>
              <a:rPr lang="nl-BE" sz="2800" i="1" dirty="0">
                <a:solidFill>
                  <a:srgbClr val="0070C0"/>
                </a:solidFill>
              </a:rPr>
              <a: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Filippenzen 2:9-11 [HSV]: </a:t>
            </a:r>
            <a:r>
              <a:rPr lang="nl-BE" sz="2800" i="1" dirty="0">
                <a:solidFill>
                  <a:srgbClr val="0070C0"/>
                </a:solidFill>
              </a:rPr>
              <a:t>de Messias zal verhoogd worden</a:t>
            </a:r>
          </a:p>
          <a:p>
            <a:pPr algn="just"/>
            <a:r>
              <a:rPr lang="nl-BE" sz="2800" i="1" dirty="0">
                <a:solidFill>
                  <a:srgbClr val="0070C0"/>
                </a:solidFill>
              </a:rPr>
              <a:t>[9] Daarom heeft God </a:t>
            </a:r>
            <a:r>
              <a:rPr lang="nl-BE" sz="2800" b="1" i="1" dirty="0">
                <a:solidFill>
                  <a:srgbClr val="0070C0"/>
                </a:solidFill>
              </a:rPr>
              <a:t>Hem</a:t>
            </a:r>
            <a:r>
              <a:rPr lang="nl-BE" sz="2800" i="1" dirty="0">
                <a:solidFill>
                  <a:srgbClr val="0070C0"/>
                </a:solidFill>
              </a:rPr>
              <a:t> ook </a:t>
            </a:r>
            <a:r>
              <a:rPr lang="nl-BE" sz="2800" b="1" i="1" dirty="0">
                <a:solidFill>
                  <a:srgbClr val="0070C0"/>
                </a:solidFill>
              </a:rPr>
              <a:t>bovenmate verhoogd </a:t>
            </a:r>
            <a:r>
              <a:rPr lang="nl-BE" sz="2800" i="1" dirty="0">
                <a:solidFill>
                  <a:srgbClr val="0070C0"/>
                </a:solidFill>
              </a:rPr>
              <a:t>en heeft Hem </a:t>
            </a:r>
            <a:r>
              <a:rPr lang="nl-BE" sz="2800" b="1" i="1" dirty="0">
                <a:solidFill>
                  <a:srgbClr val="0070C0"/>
                </a:solidFill>
              </a:rPr>
              <a:t>een Naam geschonken boven alle naam</a:t>
            </a:r>
            <a:r>
              <a:rPr lang="nl-BE" sz="2800" i="1" dirty="0">
                <a:solidFill>
                  <a:srgbClr val="0070C0"/>
                </a:solidFill>
              </a:rPr>
              <a:t>, </a:t>
            </a:r>
          </a:p>
          <a:p>
            <a:pPr algn="just"/>
            <a:r>
              <a:rPr lang="nl-BE" sz="2800" i="1" dirty="0">
                <a:solidFill>
                  <a:srgbClr val="0070C0"/>
                </a:solidFill>
              </a:rPr>
              <a:t>[10] opdat in </a:t>
            </a:r>
            <a:r>
              <a:rPr lang="nl-BE" sz="2800" b="1" i="1" dirty="0">
                <a:solidFill>
                  <a:srgbClr val="0070C0"/>
                </a:solidFill>
              </a:rPr>
              <a:t>de Naam van Jezus </a:t>
            </a:r>
            <a:r>
              <a:rPr lang="nl-BE" sz="2800" i="1" dirty="0">
                <a:solidFill>
                  <a:srgbClr val="0070C0"/>
                </a:solidFill>
              </a:rPr>
              <a:t>zich zou buigen elke knie van hen die in de hemel, en die op de aarde, en die onder de aarde zijn.</a:t>
            </a:r>
          </a:p>
          <a:p>
            <a:pPr algn="just"/>
            <a:r>
              <a:rPr lang="nl-BE" sz="2800" i="1" dirty="0">
                <a:solidFill>
                  <a:srgbClr val="0070C0"/>
                </a:solidFill>
              </a:rPr>
              <a:t>[11] en elke tong zou belijden dat </a:t>
            </a:r>
            <a:r>
              <a:rPr lang="nl-BE" sz="2800" b="1" i="1" dirty="0">
                <a:solidFill>
                  <a:srgbClr val="0070C0"/>
                </a:solidFill>
              </a:rPr>
              <a:t>Jezus Christus </a:t>
            </a:r>
            <a:r>
              <a:rPr lang="nl-BE" sz="2800" i="1" dirty="0">
                <a:solidFill>
                  <a:srgbClr val="0070C0"/>
                </a:solidFill>
              </a:rPr>
              <a:t>de </a:t>
            </a:r>
            <a:r>
              <a:rPr lang="nl-BE" sz="2800" b="1" i="1" dirty="0">
                <a:solidFill>
                  <a:srgbClr val="0070C0"/>
                </a:solidFill>
              </a:rPr>
              <a:t>Heere</a:t>
            </a:r>
            <a:r>
              <a:rPr lang="nl-BE" sz="2800" i="1" dirty="0">
                <a:solidFill>
                  <a:srgbClr val="0070C0"/>
                </a:solidFill>
              </a:rPr>
              <a:t> is, tot heerlijkheid van God de Vader.</a:t>
            </a:r>
          </a:p>
        </p:txBody>
      </p:sp>
    </p:spTree>
    <p:extLst>
      <p:ext uri="{BB962C8B-B14F-4D97-AF65-F5344CB8AC3E}">
        <p14:creationId xmlns:p14="http://schemas.microsoft.com/office/powerpoint/2010/main" val="85972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6001643"/>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a:t>
            </a:r>
            <a:r>
              <a:rPr lang="nl-NL" sz="2400" b="1" dirty="0">
                <a:solidFill>
                  <a:srgbClr val="000000"/>
                </a:solidFill>
              </a:rPr>
              <a:t>Messias</a:t>
            </a:r>
            <a:r>
              <a:rPr lang="nl-NL" sz="2400" dirty="0">
                <a:solidFill>
                  <a:srgbClr val="000000"/>
                </a:solidFill>
              </a:rPr>
              <a:t>, Jezus Christus.</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Jesaja 52:14 [HSV]: </a:t>
            </a:r>
            <a:r>
              <a:rPr lang="nl-BE" sz="2800" i="1" dirty="0">
                <a:solidFill>
                  <a:srgbClr val="0070C0"/>
                </a:solidFill>
              </a:rPr>
              <a:t>de Messias zal geslagen worden (in het gezicht)</a:t>
            </a:r>
          </a:p>
          <a:p>
            <a:pPr algn="just"/>
            <a:r>
              <a:rPr lang="nl-BE" sz="2800" i="1" dirty="0">
                <a:solidFill>
                  <a:srgbClr val="0070C0"/>
                </a:solidFill>
              </a:rPr>
              <a:t>[14] Zoals velen zich over U ontzet hebben – zo </a:t>
            </a:r>
            <a:r>
              <a:rPr lang="nl-BE" sz="2800" b="1" i="1" dirty="0">
                <a:solidFill>
                  <a:srgbClr val="0070C0"/>
                </a:solidFill>
              </a:rPr>
              <a:t>geschonden</a:t>
            </a:r>
            <a:r>
              <a:rPr lang="nl-BE" sz="2800" i="1" dirty="0">
                <a:solidFill>
                  <a:srgbClr val="0070C0"/>
                </a:solidFill>
              </a:rPr>
              <a:t> was Zijn </a:t>
            </a:r>
            <a:r>
              <a:rPr lang="nl-BE" sz="2800" b="1" i="1" dirty="0">
                <a:solidFill>
                  <a:srgbClr val="0070C0"/>
                </a:solidFill>
              </a:rPr>
              <a:t>gezicht</a:t>
            </a:r>
            <a:r>
              <a:rPr lang="nl-BE" sz="2800" i="1" dirty="0">
                <a:solidFill>
                  <a:srgbClr val="0070C0"/>
                </a:solidFill>
              </a:rPr>
              <a:t>, meer dan van iemand anders, en Zijn gestalte, meer dan van andere mensenkinderen – </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Mattheüs 26:66-67 [HSV]: </a:t>
            </a:r>
            <a:r>
              <a:rPr lang="nl-BE" sz="2800" i="1" dirty="0">
                <a:solidFill>
                  <a:srgbClr val="0070C0"/>
                </a:solidFill>
              </a:rPr>
              <a:t>de Messias zal geslagen worden</a:t>
            </a:r>
          </a:p>
          <a:p>
            <a:pPr algn="just"/>
            <a:r>
              <a:rPr lang="nl-BE" sz="2800" i="1" dirty="0">
                <a:solidFill>
                  <a:srgbClr val="0070C0"/>
                </a:solidFill>
              </a:rPr>
              <a:t>[66] Wat denkt u? En zij antwoordden en zeiden: Hij is schuldig en verdient de dood.</a:t>
            </a:r>
          </a:p>
          <a:p>
            <a:pPr algn="just"/>
            <a:r>
              <a:rPr lang="nl-BE" sz="2800" i="1" dirty="0">
                <a:solidFill>
                  <a:srgbClr val="0070C0"/>
                </a:solidFill>
              </a:rPr>
              <a:t>[67] Toen spuwden zij in Zijn </a:t>
            </a:r>
            <a:r>
              <a:rPr lang="nl-BE" sz="2800" b="1" i="1" dirty="0">
                <a:solidFill>
                  <a:srgbClr val="0070C0"/>
                </a:solidFill>
              </a:rPr>
              <a:t>gezicht</a:t>
            </a:r>
            <a:r>
              <a:rPr lang="nl-BE" sz="2800" i="1" dirty="0">
                <a:solidFill>
                  <a:srgbClr val="0070C0"/>
                </a:solidFill>
              </a:rPr>
              <a:t> en </a:t>
            </a:r>
            <a:r>
              <a:rPr lang="nl-BE" sz="2800" b="1" i="1" dirty="0">
                <a:solidFill>
                  <a:srgbClr val="0070C0"/>
                </a:solidFill>
              </a:rPr>
              <a:t>sloegen</a:t>
            </a:r>
            <a:r>
              <a:rPr lang="nl-BE" sz="2800" i="1" dirty="0">
                <a:solidFill>
                  <a:srgbClr val="0070C0"/>
                </a:solidFill>
              </a:rPr>
              <a:t> Hem met </a:t>
            </a:r>
            <a:r>
              <a:rPr lang="nl-BE" sz="2800" b="1" i="1" dirty="0">
                <a:solidFill>
                  <a:srgbClr val="0070C0"/>
                </a:solidFill>
              </a:rPr>
              <a:t>vuisten</a:t>
            </a:r>
            <a:r>
              <a:rPr lang="nl-BE" sz="2800" i="1" dirty="0">
                <a:solidFill>
                  <a:srgbClr val="0070C0"/>
                </a:solidFill>
              </a:rPr>
              <a:t>.</a:t>
            </a:r>
          </a:p>
          <a:p>
            <a:pPr algn="just"/>
            <a:endParaRPr lang="nl-BE" sz="2800" i="1" dirty="0">
              <a:solidFill>
                <a:srgbClr val="0070C0"/>
              </a:solidFill>
            </a:endParaRPr>
          </a:p>
        </p:txBody>
      </p:sp>
    </p:spTree>
    <p:extLst>
      <p:ext uri="{BB962C8B-B14F-4D97-AF65-F5344CB8AC3E}">
        <p14:creationId xmlns:p14="http://schemas.microsoft.com/office/powerpoint/2010/main" val="119670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a:t>
            </a:r>
            <a:r>
              <a:rPr lang="nl-NL" sz="2400" b="1" dirty="0">
                <a:solidFill>
                  <a:srgbClr val="000000"/>
                </a:solidFill>
              </a:rPr>
              <a:t>Messias</a:t>
            </a:r>
            <a:r>
              <a:rPr lang="nl-NL" sz="2400" dirty="0">
                <a:solidFill>
                  <a:srgbClr val="000000"/>
                </a:solidFill>
              </a:rPr>
              <a:t>, Jezus Christus.</a:t>
            </a: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Jesaja 52:15 [HSV]: </a:t>
            </a:r>
            <a:r>
              <a:rPr lang="nl-BE" sz="2800" i="1" dirty="0">
                <a:solidFill>
                  <a:srgbClr val="0070C0"/>
                </a:solidFill>
              </a:rPr>
              <a:t>besprenkeling van veel naties</a:t>
            </a:r>
          </a:p>
          <a:p>
            <a:pPr algn="just"/>
            <a:r>
              <a:rPr lang="nl-BE" sz="2800" i="1" dirty="0">
                <a:solidFill>
                  <a:srgbClr val="0070C0"/>
                </a:solidFill>
              </a:rPr>
              <a:t>[15] zó zal Hij </a:t>
            </a:r>
            <a:r>
              <a:rPr lang="nl-BE" sz="2800" b="1" i="1" dirty="0">
                <a:solidFill>
                  <a:srgbClr val="0070C0"/>
                </a:solidFill>
              </a:rPr>
              <a:t>vele heidenvolken besprenkelen</a:t>
            </a:r>
            <a:r>
              <a:rPr lang="nl-BE" sz="2800" i="1" dirty="0">
                <a:solidFill>
                  <a:srgbClr val="0070C0"/>
                </a:solidFill>
              </a:rPr>
              <a:t>, koningen zullen vanwege Hem sprakeloos staan. Want zij aan wie het niet verteld was, zullen het zien, en zij die het niet gehoord hebben, zullen het begrijpen.</a:t>
            </a:r>
          </a:p>
          <a:p>
            <a:pPr algn="just"/>
            <a:r>
              <a:rPr lang="nl-BE" sz="2800" i="1" dirty="0">
                <a:solidFill>
                  <a:srgbClr val="0070C0"/>
                </a:solidFill>
              </a:rPr>
              <a:t> </a:t>
            </a:r>
          </a:p>
          <a:p>
            <a:pPr marL="457200" indent="-457200" algn="just">
              <a:buFont typeface="Arial" panose="020B0604020202020204" pitchFamily="34" charset="0"/>
              <a:buChar char="•"/>
            </a:pPr>
            <a:r>
              <a:rPr lang="nl-BE" sz="2800" b="1" i="1" dirty="0">
                <a:solidFill>
                  <a:srgbClr val="0070C0"/>
                </a:solidFill>
              </a:rPr>
              <a:t>1 Petrus 1:1-2 [HSV]: </a:t>
            </a:r>
            <a:r>
              <a:rPr lang="nl-BE" sz="2800" i="1" dirty="0">
                <a:solidFill>
                  <a:srgbClr val="0070C0"/>
                </a:solidFill>
              </a:rPr>
              <a:t>de besprenkeling van Zijn bloed brengt vergeving</a:t>
            </a:r>
          </a:p>
          <a:p>
            <a:pPr algn="just"/>
            <a:r>
              <a:rPr lang="nl-BE" sz="2800" i="1" dirty="0">
                <a:solidFill>
                  <a:srgbClr val="0070C0"/>
                </a:solidFill>
              </a:rPr>
              <a:t>[1] Petrus, een apostel van Jezus Christus, aan de vreemdelingen in de verstrooiing in </a:t>
            </a:r>
            <a:r>
              <a:rPr lang="nl-BE" sz="2800" i="1" dirty="0" err="1">
                <a:solidFill>
                  <a:srgbClr val="0070C0"/>
                </a:solidFill>
              </a:rPr>
              <a:t>Pontus</a:t>
            </a:r>
            <a:r>
              <a:rPr lang="nl-BE" sz="2800" i="1" dirty="0">
                <a:solidFill>
                  <a:srgbClr val="0070C0"/>
                </a:solidFill>
              </a:rPr>
              <a:t>, </a:t>
            </a:r>
            <a:r>
              <a:rPr lang="nl-BE" sz="2800" i="1" dirty="0" err="1">
                <a:solidFill>
                  <a:srgbClr val="0070C0"/>
                </a:solidFill>
              </a:rPr>
              <a:t>Galatië</a:t>
            </a:r>
            <a:r>
              <a:rPr lang="nl-BE" sz="2800" i="1" dirty="0">
                <a:solidFill>
                  <a:srgbClr val="0070C0"/>
                </a:solidFill>
              </a:rPr>
              <a:t>, </a:t>
            </a:r>
            <a:r>
              <a:rPr lang="nl-BE" sz="2800" i="1" dirty="0" err="1">
                <a:solidFill>
                  <a:srgbClr val="0070C0"/>
                </a:solidFill>
              </a:rPr>
              <a:t>Kappadocië</a:t>
            </a:r>
            <a:r>
              <a:rPr lang="nl-BE" sz="2800" i="1" dirty="0">
                <a:solidFill>
                  <a:srgbClr val="0070C0"/>
                </a:solidFill>
              </a:rPr>
              <a:t>, </a:t>
            </a:r>
            <a:r>
              <a:rPr lang="nl-BE" sz="2800" i="1" dirty="0" err="1">
                <a:solidFill>
                  <a:srgbClr val="0070C0"/>
                </a:solidFill>
              </a:rPr>
              <a:t>Asia</a:t>
            </a:r>
            <a:r>
              <a:rPr lang="nl-BE" sz="2800" i="1" dirty="0">
                <a:solidFill>
                  <a:srgbClr val="0070C0"/>
                </a:solidFill>
              </a:rPr>
              <a:t> en </a:t>
            </a:r>
            <a:r>
              <a:rPr lang="nl-BE" sz="2800" i="1" dirty="0" err="1">
                <a:solidFill>
                  <a:srgbClr val="0070C0"/>
                </a:solidFill>
              </a:rPr>
              <a:t>Bithynië</a:t>
            </a:r>
            <a:r>
              <a:rPr lang="nl-BE" sz="2800" i="1" dirty="0">
                <a:solidFill>
                  <a:srgbClr val="0070C0"/>
                </a:solidFill>
              </a:rPr>
              <a:t>,</a:t>
            </a:r>
          </a:p>
          <a:p>
            <a:pPr algn="just"/>
            <a:r>
              <a:rPr lang="nl-BE" sz="2800" i="1" dirty="0">
                <a:solidFill>
                  <a:srgbClr val="0070C0"/>
                </a:solidFill>
              </a:rPr>
              <a:t>[2] uitverkoren overeenkomstig de voorkennis van God de Vader, door de heiliging van de Geest, tot gehoorzaamheid en </a:t>
            </a:r>
            <a:r>
              <a:rPr lang="nl-BE" sz="2800" b="1" i="1" dirty="0">
                <a:solidFill>
                  <a:srgbClr val="0070C0"/>
                </a:solidFill>
              </a:rPr>
              <a:t>besprenkeling met het bloed van Jezus Christus</a:t>
            </a:r>
            <a:r>
              <a:rPr lang="nl-BE" sz="2800" i="1" dirty="0">
                <a:solidFill>
                  <a:srgbClr val="0070C0"/>
                </a:solidFill>
              </a:rPr>
              <a:t>: moge genade en vrede voor u vermeerderd worden.</a:t>
            </a:r>
          </a:p>
        </p:txBody>
      </p:sp>
    </p:spTree>
    <p:extLst>
      <p:ext uri="{BB962C8B-B14F-4D97-AF65-F5344CB8AC3E}">
        <p14:creationId xmlns:p14="http://schemas.microsoft.com/office/powerpoint/2010/main" val="19804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a:t>
            </a:r>
            <a:r>
              <a:rPr lang="nl-NL" sz="2400" b="1" dirty="0">
                <a:solidFill>
                  <a:srgbClr val="000000"/>
                </a:solidFill>
              </a:rPr>
              <a:t>Messias</a:t>
            </a:r>
            <a:r>
              <a:rPr lang="nl-NL" sz="2400" dirty="0">
                <a:solidFill>
                  <a:srgbClr val="000000"/>
                </a:solidFill>
              </a:rPr>
              <a:t>, Jezus Christus.</a:t>
            </a:r>
          </a:p>
          <a:p>
            <a:pPr marL="457200" indent="-457200" algn="just">
              <a:buFont typeface="Arial" panose="020B0604020202020204" pitchFamily="34" charset="0"/>
              <a:buChar char="•"/>
            </a:pPr>
            <a:r>
              <a:rPr lang="nl-BE" sz="2800" b="1" i="1" dirty="0">
                <a:solidFill>
                  <a:srgbClr val="0070C0"/>
                </a:solidFill>
              </a:rPr>
              <a:t>Jesaja 53:3 [HSV]: </a:t>
            </a:r>
            <a:r>
              <a:rPr lang="nl-BE" sz="2800" i="1" dirty="0">
                <a:solidFill>
                  <a:srgbClr val="0070C0"/>
                </a:solidFill>
              </a:rPr>
              <a:t>de Messias zal veracht en verworpen worden </a:t>
            </a:r>
          </a:p>
          <a:p>
            <a:pPr algn="just"/>
            <a:r>
              <a:rPr lang="nl-BE" sz="2800" i="1" dirty="0">
                <a:solidFill>
                  <a:srgbClr val="0070C0"/>
                </a:solidFill>
              </a:rPr>
              <a:t>[3] Hij was veracht, de onwaardigste onder de mensen, een Man van smarten, bekend met ziekte, en als iemand voor wie men het gezicht verbergt; Hij was </a:t>
            </a:r>
            <a:r>
              <a:rPr lang="nl-BE" sz="2800" b="1" i="1" dirty="0">
                <a:solidFill>
                  <a:srgbClr val="0070C0"/>
                </a:solidFill>
              </a:rPr>
              <a:t>veracht</a:t>
            </a:r>
            <a:r>
              <a:rPr lang="nl-BE" sz="2800" i="1" dirty="0">
                <a:solidFill>
                  <a:srgbClr val="0070C0"/>
                </a:solidFill>
              </a:rPr>
              <a:t> en </a:t>
            </a:r>
            <a:r>
              <a:rPr lang="nl-BE" sz="2800" b="1" i="1" dirty="0">
                <a:solidFill>
                  <a:srgbClr val="0070C0"/>
                </a:solidFill>
              </a:rPr>
              <a:t>wij hebben Hem niet geacht</a:t>
            </a:r>
            <a:r>
              <a:rPr lang="nl-BE" sz="2800" i="1" dirty="0">
                <a:solidFill>
                  <a:srgbClr val="0070C0"/>
                </a:solidFill>
              </a:rPr>
              <a: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Johannes 11:49-51 [HSV]: </a:t>
            </a:r>
            <a:r>
              <a:rPr lang="nl-BE" sz="2800" i="1" dirty="0">
                <a:solidFill>
                  <a:srgbClr val="0070C0"/>
                </a:solidFill>
              </a:rPr>
              <a:t>de leiders verworpen de Messias</a:t>
            </a:r>
          </a:p>
          <a:p>
            <a:pPr algn="just"/>
            <a:r>
              <a:rPr lang="nl-BE" sz="2800" i="1" dirty="0">
                <a:solidFill>
                  <a:srgbClr val="0070C0"/>
                </a:solidFill>
              </a:rPr>
              <a:t>[49] Maar een van hen, </a:t>
            </a:r>
            <a:r>
              <a:rPr lang="nl-BE" sz="2800" i="1" dirty="0" err="1">
                <a:solidFill>
                  <a:srgbClr val="0070C0"/>
                </a:solidFill>
              </a:rPr>
              <a:t>Kajafas</a:t>
            </a:r>
            <a:r>
              <a:rPr lang="nl-BE" sz="2800" i="1" dirty="0">
                <a:solidFill>
                  <a:srgbClr val="0070C0"/>
                </a:solidFill>
              </a:rPr>
              <a:t>, die de hogepriester van dat jaar was, zei tegen hen: U weet niets,</a:t>
            </a:r>
          </a:p>
          <a:p>
            <a:pPr algn="just"/>
            <a:r>
              <a:rPr lang="nl-BE" sz="2800" i="1" dirty="0">
                <a:solidFill>
                  <a:srgbClr val="0070C0"/>
                </a:solidFill>
              </a:rPr>
              <a:t>[50] en u overweegt niet dat het nuttig voor ons is dat één Mens sterft voor het volk, en niet heel het volk verloren gaat.</a:t>
            </a:r>
          </a:p>
          <a:p>
            <a:pPr algn="just"/>
            <a:r>
              <a:rPr lang="nl-BE" sz="2800" i="1" dirty="0">
                <a:solidFill>
                  <a:srgbClr val="0070C0"/>
                </a:solidFill>
              </a:rPr>
              <a:t>[51] Dit zei hij echter niet uit zichzelf, </a:t>
            </a:r>
            <a:r>
              <a:rPr lang="nl-BE" sz="2800" b="1" i="1" dirty="0">
                <a:solidFill>
                  <a:srgbClr val="0070C0"/>
                </a:solidFill>
              </a:rPr>
              <a:t>maar als hogepriester van dat jaar profeteerde hij dat Jezus sterven zou voor het volk</a:t>
            </a:r>
            <a:r>
              <a:rPr lang="nl-BE" sz="2800" i="1" dirty="0">
                <a:solidFill>
                  <a:srgbClr val="0070C0"/>
                </a:solidFill>
              </a:rPr>
              <a:t>, </a:t>
            </a:r>
          </a:p>
        </p:txBody>
      </p:sp>
    </p:spTree>
    <p:extLst>
      <p:ext uri="{BB962C8B-B14F-4D97-AF65-F5344CB8AC3E}">
        <p14:creationId xmlns:p14="http://schemas.microsoft.com/office/powerpoint/2010/main" val="66372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5940088"/>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Messias, Jezus Christus.</a:t>
            </a: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Jesaja 53:4-6 [HSV]: </a:t>
            </a:r>
            <a:r>
              <a:rPr lang="nl-BE" sz="2800" i="1" dirty="0">
                <a:solidFill>
                  <a:srgbClr val="0070C0"/>
                </a:solidFill>
              </a:rPr>
              <a:t>de Messias leed voor onze zonden </a:t>
            </a:r>
          </a:p>
          <a:p>
            <a:pPr algn="just"/>
            <a:r>
              <a:rPr lang="nl-BE" sz="2800" i="1" dirty="0">
                <a:solidFill>
                  <a:srgbClr val="0070C0"/>
                </a:solidFill>
              </a:rPr>
              <a:t>[4] Voorwaar, </a:t>
            </a:r>
            <a:r>
              <a:rPr lang="nl-BE" sz="2800" b="1" i="1" dirty="0">
                <a:solidFill>
                  <a:srgbClr val="0070C0"/>
                </a:solidFill>
              </a:rPr>
              <a:t>onze ziekten </a:t>
            </a:r>
            <a:r>
              <a:rPr lang="nl-BE" sz="2800" i="1" dirty="0">
                <a:solidFill>
                  <a:srgbClr val="0070C0"/>
                </a:solidFill>
              </a:rPr>
              <a:t>heeft Hij op Zich genomen, </a:t>
            </a:r>
            <a:r>
              <a:rPr lang="nl-BE" sz="2800" b="1" i="1" dirty="0">
                <a:solidFill>
                  <a:srgbClr val="0070C0"/>
                </a:solidFill>
              </a:rPr>
              <a:t>onze smarten </a:t>
            </a:r>
            <a:r>
              <a:rPr lang="nl-BE" sz="2800" i="1" dirty="0">
                <a:solidFill>
                  <a:srgbClr val="0070C0"/>
                </a:solidFill>
              </a:rPr>
              <a:t>heeft Hij gedragen. Wij hielden Hem echter voor een geplaagde, door God geslagen en verdrukt.</a:t>
            </a:r>
          </a:p>
          <a:p>
            <a:pPr algn="just"/>
            <a:r>
              <a:rPr lang="nl-BE" sz="2800" i="1" dirty="0">
                <a:solidFill>
                  <a:srgbClr val="0070C0"/>
                </a:solidFill>
              </a:rPr>
              <a:t>[5] Maar Hij is om </a:t>
            </a:r>
            <a:r>
              <a:rPr lang="nl-BE" sz="2800" b="1" i="1" dirty="0">
                <a:solidFill>
                  <a:srgbClr val="0070C0"/>
                </a:solidFill>
              </a:rPr>
              <a:t>onze overtredingen </a:t>
            </a:r>
            <a:r>
              <a:rPr lang="nl-BE" sz="2800" i="1" dirty="0">
                <a:solidFill>
                  <a:srgbClr val="0070C0"/>
                </a:solidFill>
              </a:rPr>
              <a:t>verwond, om </a:t>
            </a:r>
            <a:r>
              <a:rPr lang="nl-BE" sz="2800" b="1" i="1" dirty="0">
                <a:solidFill>
                  <a:srgbClr val="0070C0"/>
                </a:solidFill>
              </a:rPr>
              <a:t>onze ongerechtigheden </a:t>
            </a:r>
            <a:r>
              <a:rPr lang="nl-BE" sz="2800" i="1" dirty="0">
                <a:solidFill>
                  <a:srgbClr val="0070C0"/>
                </a:solidFill>
              </a:rPr>
              <a:t>verbrijzeld. De straf die </a:t>
            </a:r>
            <a:r>
              <a:rPr lang="nl-BE" sz="2800" b="1" i="1" dirty="0">
                <a:solidFill>
                  <a:srgbClr val="0070C0"/>
                </a:solidFill>
              </a:rPr>
              <a:t>ons</a:t>
            </a:r>
            <a:r>
              <a:rPr lang="nl-BE" sz="2800" i="1" dirty="0">
                <a:solidFill>
                  <a:srgbClr val="0070C0"/>
                </a:solidFill>
              </a:rPr>
              <a:t> de </a:t>
            </a:r>
            <a:r>
              <a:rPr lang="nl-BE" sz="2800" b="1" i="1" dirty="0">
                <a:solidFill>
                  <a:srgbClr val="0070C0"/>
                </a:solidFill>
              </a:rPr>
              <a:t>vrede</a:t>
            </a:r>
            <a:r>
              <a:rPr lang="nl-BE" sz="2800" i="1" dirty="0">
                <a:solidFill>
                  <a:srgbClr val="0070C0"/>
                </a:solidFill>
              </a:rPr>
              <a:t> aanbrengt, was op Hem, en door Zijn striemen is er </a:t>
            </a:r>
            <a:r>
              <a:rPr lang="nl-BE" sz="2800" b="1" i="1" dirty="0">
                <a:solidFill>
                  <a:srgbClr val="0070C0"/>
                </a:solidFill>
              </a:rPr>
              <a:t>voor ons genezing </a:t>
            </a:r>
            <a:r>
              <a:rPr lang="nl-BE" sz="2800" i="1" dirty="0">
                <a:solidFill>
                  <a:srgbClr val="0070C0"/>
                </a:solidFill>
              </a:rPr>
              <a:t>gekomen.</a:t>
            </a:r>
          </a:p>
          <a:p>
            <a:pPr algn="just"/>
            <a:r>
              <a:rPr lang="nl-BE" sz="2800" i="1" dirty="0">
                <a:solidFill>
                  <a:srgbClr val="0070C0"/>
                </a:solidFill>
              </a:rPr>
              <a:t>[6] Wij dwaalden allen als schapen, wij keerden ons ieder naar zijn eigen weg. Maar de HEERE heeft </a:t>
            </a:r>
            <a:r>
              <a:rPr lang="nl-BE" sz="2800" b="1" i="1" dirty="0">
                <a:solidFill>
                  <a:srgbClr val="0070C0"/>
                </a:solidFill>
              </a:rPr>
              <a:t>de ongerechtigheid van ons allen </a:t>
            </a:r>
            <a:r>
              <a:rPr lang="nl-BE" sz="2800" i="1" dirty="0">
                <a:solidFill>
                  <a:srgbClr val="0070C0"/>
                </a:solidFill>
              </a:rPr>
              <a:t>op Hem doen neerkomen.</a:t>
            </a:r>
          </a:p>
        </p:txBody>
      </p:sp>
    </p:spTree>
    <p:extLst>
      <p:ext uri="{BB962C8B-B14F-4D97-AF65-F5344CB8AC3E}">
        <p14:creationId xmlns:p14="http://schemas.microsoft.com/office/powerpoint/2010/main" val="50120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5940088"/>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Messias, Jezus Christus.</a:t>
            </a: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1 Korinthe 15:3-7 [HSV]: </a:t>
            </a:r>
            <a:r>
              <a:rPr lang="nl-BE" sz="2800" i="1" dirty="0">
                <a:solidFill>
                  <a:srgbClr val="0070C0"/>
                </a:solidFill>
              </a:rPr>
              <a:t>de Messias leed voor onze zonden </a:t>
            </a:r>
          </a:p>
          <a:p>
            <a:pPr marL="457200" indent="-457200" algn="just">
              <a:buFont typeface="Arial" panose="020B0604020202020204" pitchFamily="34" charset="0"/>
              <a:buChar char="•"/>
            </a:pPr>
            <a:endParaRPr lang="nl-BE" sz="2800" i="1" dirty="0">
              <a:solidFill>
                <a:srgbClr val="0070C0"/>
              </a:solidFill>
            </a:endParaRPr>
          </a:p>
          <a:p>
            <a:pPr algn="just"/>
            <a:r>
              <a:rPr lang="nl-BE" sz="2800" i="1" dirty="0">
                <a:solidFill>
                  <a:srgbClr val="0070C0"/>
                </a:solidFill>
              </a:rPr>
              <a:t>[3] Want ik heb u ten zeerste overgeleverd wat ik ook ontvangen heb, </a:t>
            </a:r>
            <a:r>
              <a:rPr lang="nl-BE" sz="2800" b="1" i="1" dirty="0">
                <a:solidFill>
                  <a:srgbClr val="0070C0"/>
                </a:solidFill>
              </a:rPr>
              <a:t>dat Christus gestorven is voor onze zonden</a:t>
            </a:r>
            <a:r>
              <a:rPr lang="nl-BE" sz="2800" i="1" dirty="0">
                <a:solidFill>
                  <a:srgbClr val="0070C0"/>
                </a:solidFill>
              </a:rPr>
              <a:t>, overeenkomstig de Schriften,</a:t>
            </a:r>
          </a:p>
          <a:p>
            <a:pPr algn="just"/>
            <a:r>
              <a:rPr lang="nl-BE" sz="2800" i="1" dirty="0">
                <a:solidFill>
                  <a:srgbClr val="0070C0"/>
                </a:solidFill>
              </a:rPr>
              <a:t>[4] en dat Hij begraven is, en dat Hij opgewekt is op de derde dag, overeenkomstig de Schriften,</a:t>
            </a:r>
          </a:p>
          <a:p>
            <a:pPr algn="just"/>
            <a:r>
              <a:rPr lang="nl-BE" sz="2800" i="1" dirty="0">
                <a:solidFill>
                  <a:srgbClr val="0070C0"/>
                </a:solidFill>
              </a:rPr>
              <a:t>[5] en dat Hij verschenen is aan </a:t>
            </a:r>
            <a:r>
              <a:rPr lang="nl-BE" sz="2800" i="1" dirty="0" err="1">
                <a:solidFill>
                  <a:srgbClr val="0070C0"/>
                </a:solidFill>
              </a:rPr>
              <a:t>Kefas</a:t>
            </a:r>
            <a:r>
              <a:rPr lang="nl-BE" sz="2800" i="1" dirty="0">
                <a:solidFill>
                  <a:srgbClr val="0070C0"/>
                </a:solidFill>
              </a:rPr>
              <a:t>, daarna aan de twaalf.</a:t>
            </a:r>
          </a:p>
          <a:p>
            <a:pPr algn="just"/>
            <a:r>
              <a:rPr lang="nl-BE" sz="2800" i="1" dirty="0">
                <a:solidFill>
                  <a:srgbClr val="0070C0"/>
                </a:solidFill>
              </a:rPr>
              <a:t>[6] Daarna is Hij verschenen aan meer dan vijfhonderd broeders tegelijk, van wie de meesten nu nog in leven zijn, maar sommigen ook zijn ontslapen.</a:t>
            </a:r>
          </a:p>
        </p:txBody>
      </p:sp>
    </p:spTree>
    <p:extLst>
      <p:ext uri="{BB962C8B-B14F-4D97-AF65-F5344CB8AC3E}">
        <p14:creationId xmlns:p14="http://schemas.microsoft.com/office/powerpoint/2010/main" val="10751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a:t>
            </a:r>
            <a:r>
              <a:rPr lang="nl-NL" sz="2400" b="1" dirty="0">
                <a:solidFill>
                  <a:srgbClr val="000000"/>
                </a:solidFill>
              </a:rPr>
              <a:t>Messias</a:t>
            </a:r>
            <a:r>
              <a:rPr lang="nl-NL" sz="2400" dirty="0">
                <a:solidFill>
                  <a:srgbClr val="000000"/>
                </a:solidFill>
              </a:rPr>
              <a:t>, Jezus Christus.</a:t>
            </a:r>
          </a:p>
          <a:p>
            <a:pPr marL="457200" indent="-457200" algn="just">
              <a:buFont typeface="Arial" panose="020B0604020202020204" pitchFamily="34" charset="0"/>
              <a:buChar char="•"/>
            </a:pPr>
            <a:r>
              <a:rPr lang="nl-BE" sz="2800" b="1" i="1" dirty="0">
                <a:solidFill>
                  <a:srgbClr val="0070C0"/>
                </a:solidFill>
              </a:rPr>
              <a:t>Jesaja 53:7 [HSV]: </a:t>
            </a:r>
            <a:r>
              <a:rPr lang="nl-BE" sz="2800" i="1" dirty="0">
                <a:solidFill>
                  <a:srgbClr val="0070C0"/>
                </a:solidFill>
              </a:rPr>
              <a:t>de Messias zweeg voor zijn onderdrukkers</a:t>
            </a:r>
          </a:p>
          <a:p>
            <a:pPr algn="just"/>
            <a:r>
              <a:rPr lang="nl-BE" sz="2800" i="1" dirty="0">
                <a:solidFill>
                  <a:srgbClr val="0070C0"/>
                </a:solidFill>
              </a:rPr>
              <a:t>[7] Toen betaling geëist werd, werd Hij verdrukt, maar Hij deed Zijn mond niet open. Als een </a:t>
            </a:r>
            <a:r>
              <a:rPr lang="nl-BE" sz="2800" b="1" i="1" dirty="0">
                <a:solidFill>
                  <a:srgbClr val="0070C0"/>
                </a:solidFill>
              </a:rPr>
              <a:t>lam</a:t>
            </a:r>
            <a:r>
              <a:rPr lang="nl-BE" sz="2800" i="1" dirty="0">
                <a:solidFill>
                  <a:srgbClr val="0070C0"/>
                </a:solidFill>
              </a:rPr>
              <a:t> werd Hij ter slachting geleid; als een schaap dat stom is voor zijn scheerders, zo deed Hij Zijn mond niet open.</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Markus 14:60-61 [HSV]: </a:t>
            </a:r>
            <a:r>
              <a:rPr lang="nl-BE" sz="2800" i="1" dirty="0">
                <a:solidFill>
                  <a:srgbClr val="0070C0"/>
                </a:solidFill>
              </a:rPr>
              <a:t>de Messias zweeg voor Zijn beschuldigers</a:t>
            </a:r>
          </a:p>
          <a:p>
            <a:pPr algn="just"/>
            <a:r>
              <a:rPr lang="nl-BE" sz="2800" i="1" dirty="0">
                <a:solidFill>
                  <a:srgbClr val="0070C0"/>
                </a:solidFill>
              </a:rPr>
              <a:t>[60] En de hogepriester, die in het midden opstond, vroeg Jezus: Antwoordt U niets? Wat getuigen deze mensen tegen U?</a:t>
            </a:r>
          </a:p>
          <a:p>
            <a:pPr algn="just"/>
            <a:r>
              <a:rPr lang="nl-BE" sz="2800" i="1" dirty="0">
                <a:solidFill>
                  <a:srgbClr val="0070C0"/>
                </a:solidFill>
              </a:rPr>
              <a:t>[61] </a:t>
            </a:r>
            <a:r>
              <a:rPr lang="nl-BE" sz="2800" b="1" i="1" dirty="0">
                <a:solidFill>
                  <a:srgbClr val="0070C0"/>
                </a:solidFill>
              </a:rPr>
              <a:t>Maar Hij zweeg en antwoordde niets</a:t>
            </a:r>
            <a:r>
              <a:rPr lang="nl-BE" sz="2800" i="1" dirty="0">
                <a:solidFill>
                  <a:srgbClr val="0070C0"/>
                </a:solidFill>
              </a:rPr>
              <a:t>. Opnieuw stelde de hogepriester Hem een vraag, en zei tegen Hem: Bent U de Christus, de Zoon van de Gezegende?</a:t>
            </a:r>
          </a:p>
          <a:p>
            <a:pPr algn="just"/>
            <a:r>
              <a:rPr lang="nl-BE" sz="2800" i="1" dirty="0">
                <a:solidFill>
                  <a:srgbClr val="0070C0"/>
                </a:solidFill>
              </a:rPr>
              <a:t>[62] En Jezus zei: </a:t>
            </a:r>
            <a:r>
              <a:rPr lang="nl-BE" sz="2800" b="1" i="1" dirty="0">
                <a:solidFill>
                  <a:srgbClr val="0070C0"/>
                </a:solidFill>
              </a:rPr>
              <a:t>Ik ben het</a:t>
            </a:r>
            <a:r>
              <a:rPr lang="nl-BE" sz="2800" i="1" dirty="0">
                <a:solidFill>
                  <a:srgbClr val="0070C0"/>
                </a:solidFill>
              </a:rPr>
              <a:t>.</a:t>
            </a:r>
          </a:p>
        </p:txBody>
      </p:sp>
    </p:spTree>
    <p:extLst>
      <p:ext uri="{BB962C8B-B14F-4D97-AF65-F5344CB8AC3E}">
        <p14:creationId xmlns:p14="http://schemas.microsoft.com/office/powerpoint/2010/main" val="41132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92896" y="13150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de Messias</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52:13-53:12 </a:t>
            </a:r>
            <a:r>
              <a:rPr lang="nl-NL" sz="2400" dirty="0">
                <a:solidFill>
                  <a:srgbClr val="000000"/>
                </a:solidFill>
              </a:rPr>
              <a:t>openbaart als geen ander de </a:t>
            </a:r>
            <a:r>
              <a:rPr lang="nl-NL" sz="2400" b="1" dirty="0">
                <a:solidFill>
                  <a:srgbClr val="000000"/>
                </a:solidFill>
              </a:rPr>
              <a:t>Messias</a:t>
            </a:r>
            <a:r>
              <a:rPr lang="nl-NL" sz="2400" dirty="0">
                <a:solidFill>
                  <a:srgbClr val="000000"/>
                </a:solidFill>
              </a:rPr>
              <a:t>, Jezus Christus.</a:t>
            </a:r>
          </a:p>
          <a:p>
            <a:pPr marL="457200" indent="-457200" algn="just">
              <a:buFont typeface="Arial" panose="020B0604020202020204" pitchFamily="34" charset="0"/>
              <a:buChar char="•"/>
            </a:pPr>
            <a:r>
              <a:rPr lang="nl-BE" sz="2800" b="1" i="1" dirty="0">
                <a:solidFill>
                  <a:srgbClr val="0070C0"/>
                </a:solidFill>
              </a:rPr>
              <a:t>Jesaja 53:12 [HSV]: </a:t>
            </a:r>
            <a:r>
              <a:rPr lang="nl-BE" sz="2800" i="1" dirty="0">
                <a:solidFill>
                  <a:srgbClr val="0070C0"/>
                </a:solidFill>
              </a:rPr>
              <a:t>de Messias wordt rijkelijk beloond voor Zijn offer</a:t>
            </a:r>
          </a:p>
          <a:p>
            <a:pPr algn="just"/>
            <a:r>
              <a:rPr lang="nl-BE" sz="2800" i="1" dirty="0">
                <a:solidFill>
                  <a:srgbClr val="0070C0"/>
                </a:solidFill>
              </a:rPr>
              <a:t>[12] Daarom zal Ik Hem veel toedelen, en machtigen zal Hij verdelen als buit, omdat Hij Zijn ziel heeft uitgestort in de dood, onder de overtreders is geteld, omdat Hij de zonden van velen gedragen heeft en voor de overtreders gebeden heeft.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Hebreeën 1:3 [HSV]: </a:t>
            </a:r>
            <a:r>
              <a:rPr lang="nl-BE" sz="2800" i="1" dirty="0">
                <a:solidFill>
                  <a:srgbClr val="0070C0"/>
                </a:solidFill>
              </a:rPr>
              <a:t>de Messias wordt verhoogd door Zijn offer</a:t>
            </a:r>
          </a:p>
          <a:p>
            <a:pPr algn="just"/>
            <a:r>
              <a:rPr lang="nl-BE" sz="2800" i="1" dirty="0">
                <a:solidFill>
                  <a:srgbClr val="0070C0"/>
                </a:solidFill>
              </a:rPr>
              <a:t>[3] Hij, Die de afstraling van Gods heerlijkheid is en de afdruk van Zijn zelfstandigheid, Die alle dingen draagt door Zijn krachtig woord, heeft, nadat Hij de reiniging van onze zonden door Zichzelf tot stand had gebracht, Zich gezet aan de rechterhand van de Majesteit in de hoogste hemelen.</a:t>
            </a:r>
          </a:p>
        </p:txBody>
      </p:sp>
    </p:spTree>
    <p:extLst>
      <p:ext uri="{BB962C8B-B14F-4D97-AF65-F5344CB8AC3E}">
        <p14:creationId xmlns:p14="http://schemas.microsoft.com/office/powerpoint/2010/main" val="68301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7" y="89624"/>
            <a:ext cx="10969172" cy="6740307"/>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het toekomstige Messiaanse Koninkrijk</a:t>
            </a:r>
          </a:p>
          <a:p>
            <a:pPr algn="ct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Jesaja openbaart reeds in </a:t>
            </a:r>
            <a:r>
              <a:rPr lang="nl-NL" sz="2400" b="1" dirty="0">
                <a:solidFill>
                  <a:srgbClr val="000000"/>
                </a:solidFill>
              </a:rPr>
              <a:t>Jesaja 2 </a:t>
            </a:r>
            <a:r>
              <a:rPr lang="nl-NL" sz="2400" dirty="0">
                <a:solidFill>
                  <a:srgbClr val="000000"/>
                </a:solidFill>
              </a:rPr>
              <a:t>het toekomstige Koninkrijk van de Messias. </a:t>
            </a:r>
          </a:p>
          <a:p>
            <a:pPr marL="342900" indent="-342900" algn="just">
              <a:buFont typeface="Arial" panose="020B0604020202020204" pitchFamily="34" charset="0"/>
              <a:buChar char="•"/>
            </a:pPr>
            <a:r>
              <a:rPr lang="nl-NL" sz="2400" dirty="0">
                <a:solidFill>
                  <a:srgbClr val="000000"/>
                </a:solidFill>
              </a:rPr>
              <a:t>Dit wordt ook bevestigd in </a:t>
            </a:r>
            <a:r>
              <a:rPr lang="nl-NL" sz="2400" b="1" dirty="0">
                <a:solidFill>
                  <a:srgbClr val="000000"/>
                </a:solidFill>
              </a:rPr>
              <a:t>Zacharia 14</a:t>
            </a:r>
            <a:r>
              <a:rPr lang="nl-NL" sz="2400" dirty="0">
                <a:solidFill>
                  <a:srgbClr val="000000"/>
                </a:solidFill>
              </a:rPr>
              <a:t>.</a:t>
            </a:r>
          </a:p>
          <a:p>
            <a:pPr marL="457200" indent="-457200" algn="just">
              <a:buFont typeface="Arial" panose="020B0604020202020204" pitchFamily="34" charset="0"/>
              <a:buChar char="•"/>
            </a:pPr>
            <a:r>
              <a:rPr lang="nl-BE" sz="2800" b="1" i="1" dirty="0">
                <a:solidFill>
                  <a:srgbClr val="0070C0"/>
                </a:solidFill>
              </a:rPr>
              <a:t>Jesaja 2:2 [HSV] </a:t>
            </a:r>
          </a:p>
          <a:p>
            <a:pPr algn="just"/>
            <a:r>
              <a:rPr lang="nl-BE" sz="2800" i="1" dirty="0">
                <a:solidFill>
                  <a:srgbClr val="0070C0"/>
                </a:solidFill>
              </a:rPr>
              <a:t>[2] Het zal in het laatste der dagen geschieden dat de berg van het huis van de HEERE vast zal staan als de hoogste van de bergen, en dat hij verheven zal worden boven de heuvels, en dat </a:t>
            </a:r>
            <a:r>
              <a:rPr lang="nl-BE" sz="2800" b="1" i="1" dirty="0">
                <a:solidFill>
                  <a:srgbClr val="0070C0"/>
                </a:solidFill>
              </a:rPr>
              <a:t>alle heidenvolken </a:t>
            </a:r>
            <a:r>
              <a:rPr lang="nl-BE" sz="2800" i="1" dirty="0">
                <a:solidFill>
                  <a:srgbClr val="0070C0"/>
                </a:solidFill>
              </a:rPr>
              <a:t>ernaartoe zullen stromen.</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Zacharia 14:16 [HSV] </a:t>
            </a:r>
          </a:p>
          <a:p>
            <a:pPr algn="just"/>
            <a:r>
              <a:rPr lang="nl-BE" sz="2800" i="1" dirty="0">
                <a:solidFill>
                  <a:srgbClr val="0070C0"/>
                </a:solidFill>
              </a:rPr>
              <a:t>[2] Het zal geschieden dat </a:t>
            </a:r>
            <a:r>
              <a:rPr lang="nl-BE" sz="2800" b="1" i="1" dirty="0">
                <a:solidFill>
                  <a:srgbClr val="0070C0"/>
                </a:solidFill>
              </a:rPr>
              <a:t>al de overgeblevenen van alle heidenvolken die tegen Jeruzalem zijn opgerukt</a:t>
            </a:r>
            <a:r>
              <a:rPr lang="nl-BE" sz="2800" i="1" dirty="0">
                <a:solidFill>
                  <a:srgbClr val="0070C0"/>
                </a:solidFill>
              </a:rPr>
              <a:t>, van jaar tot jaar zullen opgaan om zich neer te buigen voor de Koning, de HEERE van de legermachten, en om het </a:t>
            </a:r>
            <a:r>
              <a:rPr lang="nl-BE" sz="2800" b="1" i="1" dirty="0">
                <a:solidFill>
                  <a:srgbClr val="0070C0"/>
                </a:solidFill>
              </a:rPr>
              <a:t>Loofhuttenfeest</a:t>
            </a:r>
            <a:r>
              <a:rPr lang="nl-BE" sz="2800" i="1" dirty="0">
                <a:solidFill>
                  <a:srgbClr val="0070C0"/>
                </a:solidFill>
              </a:rPr>
              <a:t> te vieren.</a:t>
            </a:r>
          </a:p>
          <a:p>
            <a:pPr marL="342900" indent="-342900" algn="just">
              <a:buFont typeface="Arial" panose="020B0604020202020204" pitchFamily="34" charset="0"/>
              <a:buChar char="•"/>
            </a:pPr>
            <a:endParaRPr lang="nl-NL" sz="2400" dirty="0">
              <a:solidFill>
                <a:srgbClr val="000000"/>
              </a:solidFill>
            </a:endParaRPr>
          </a:p>
        </p:txBody>
      </p:sp>
    </p:spTree>
    <p:extLst>
      <p:ext uri="{BB962C8B-B14F-4D97-AF65-F5344CB8AC3E}">
        <p14:creationId xmlns:p14="http://schemas.microsoft.com/office/powerpoint/2010/main" val="2179436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7" y="89624"/>
            <a:ext cx="10969172" cy="6678751"/>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openbaart Jeruzalem als toekomstig centrum van God</a:t>
            </a:r>
          </a:p>
          <a:p>
            <a:pPr algn="ct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Jesaja openbaart reeds in </a:t>
            </a:r>
            <a:r>
              <a:rPr lang="nl-NL" sz="2400" b="1" dirty="0">
                <a:solidFill>
                  <a:srgbClr val="000000"/>
                </a:solidFill>
              </a:rPr>
              <a:t>Jesaja 2 </a:t>
            </a:r>
            <a:r>
              <a:rPr lang="nl-NL" sz="2400" dirty="0">
                <a:solidFill>
                  <a:srgbClr val="000000"/>
                </a:solidFill>
              </a:rPr>
              <a:t>de centrale rol van </a:t>
            </a:r>
            <a:r>
              <a:rPr lang="nl-NL" sz="2400" b="1" dirty="0">
                <a:solidFill>
                  <a:srgbClr val="000000"/>
                </a:solidFill>
              </a:rPr>
              <a:t>Sion</a:t>
            </a:r>
            <a:r>
              <a:rPr lang="nl-NL" sz="2400" dirty="0">
                <a:solidFill>
                  <a:srgbClr val="000000"/>
                </a:solidFill>
              </a:rPr>
              <a:t> en </a:t>
            </a:r>
            <a:r>
              <a:rPr lang="nl-NL" sz="2400" b="1" dirty="0">
                <a:solidFill>
                  <a:srgbClr val="000000"/>
                </a:solidFill>
              </a:rPr>
              <a:t>Jeruzalem </a:t>
            </a:r>
            <a:r>
              <a:rPr lang="nl-NL" sz="2400" dirty="0">
                <a:solidFill>
                  <a:srgbClr val="000000"/>
                </a:solidFill>
              </a:rPr>
              <a:t>in Gods toekomstplannen. </a:t>
            </a: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Jesaja 2:3-4 [HSV] </a:t>
            </a:r>
          </a:p>
          <a:p>
            <a:pPr algn="just"/>
            <a:r>
              <a:rPr lang="nl-BE" sz="2800" i="1" dirty="0">
                <a:solidFill>
                  <a:srgbClr val="0070C0"/>
                </a:solidFill>
              </a:rPr>
              <a:t>[3] Vele volken zullen gaan en zeggen: Kom, laten wij opgaan naar de berg van de HEERE, naar het huis van de God van Jakob; dan zal Hij ons onderwijzen aangaande Zijn wegen, en zullen wij Zijn paden bewandelen. Want uit </a:t>
            </a:r>
            <a:r>
              <a:rPr lang="nl-BE" sz="2800" b="1" i="1" dirty="0">
                <a:solidFill>
                  <a:srgbClr val="0070C0"/>
                </a:solidFill>
              </a:rPr>
              <a:t>Sion</a:t>
            </a:r>
            <a:r>
              <a:rPr lang="nl-BE" sz="2800" i="1" dirty="0">
                <a:solidFill>
                  <a:srgbClr val="0070C0"/>
                </a:solidFill>
              </a:rPr>
              <a:t> zal de </a:t>
            </a:r>
            <a:r>
              <a:rPr lang="nl-BE" sz="2800" b="1" i="1" dirty="0">
                <a:solidFill>
                  <a:srgbClr val="0070C0"/>
                </a:solidFill>
              </a:rPr>
              <a:t>wet</a:t>
            </a:r>
            <a:r>
              <a:rPr lang="nl-BE" sz="2800" i="1" dirty="0">
                <a:solidFill>
                  <a:srgbClr val="0070C0"/>
                </a:solidFill>
              </a:rPr>
              <a:t> uitgaan, en </a:t>
            </a:r>
            <a:r>
              <a:rPr lang="nl-BE" sz="2800" b="1" i="1" dirty="0">
                <a:solidFill>
                  <a:srgbClr val="0070C0"/>
                </a:solidFill>
              </a:rPr>
              <a:t>het woord van de HEERE </a:t>
            </a:r>
            <a:r>
              <a:rPr lang="nl-BE" sz="2800" i="1" dirty="0">
                <a:solidFill>
                  <a:srgbClr val="0070C0"/>
                </a:solidFill>
              </a:rPr>
              <a:t>uit </a:t>
            </a:r>
            <a:r>
              <a:rPr lang="nl-BE" sz="2800" b="1" i="1" dirty="0">
                <a:solidFill>
                  <a:srgbClr val="0070C0"/>
                </a:solidFill>
              </a:rPr>
              <a:t>Jeruzalem</a:t>
            </a:r>
            <a:r>
              <a:rPr lang="nl-BE" sz="2800" i="1" dirty="0">
                <a:solidFill>
                  <a:srgbClr val="0070C0"/>
                </a:solidFill>
              </a:rPr>
              <a:t>.</a:t>
            </a:r>
          </a:p>
          <a:p>
            <a:pPr algn="just"/>
            <a:r>
              <a:rPr lang="nl-BE" sz="2800" i="1" dirty="0">
                <a:solidFill>
                  <a:srgbClr val="0070C0"/>
                </a:solidFill>
              </a:rPr>
              <a:t>[4] Hij zal oordelen tussen de heidenvolken en veel volken vonnissen. En zij zullen hun zwaarden omsmeden tot ploegscharen en hun speren tot snoeimessen. Geen volk zal tegen een ander volk het zwaard opheffen. Oorlog voeren zullen zij niet meer leren.</a:t>
            </a:r>
          </a:p>
          <a:p>
            <a:pPr algn="just"/>
            <a:endParaRPr lang="nl-NL" sz="2400" dirty="0">
              <a:solidFill>
                <a:srgbClr val="000000"/>
              </a:solidFill>
            </a:endParaRPr>
          </a:p>
        </p:txBody>
      </p:sp>
    </p:spTree>
    <p:extLst>
      <p:ext uri="{BB962C8B-B14F-4D97-AF65-F5344CB8AC3E}">
        <p14:creationId xmlns:p14="http://schemas.microsoft.com/office/powerpoint/2010/main" val="404574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327977" y="125643"/>
            <a:ext cx="11536046" cy="523220"/>
          </a:xfrm>
          <a:prstGeom prst="rect">
            <a:avLst/>
          </a:prstGeom>
          <a:solidFill>
            <a:schemeClr val="bg1">
              <a:alpha val="95000"/>
            </a:schemeClr>
          </a:solidFill>
        </p:spPr>
        <p:txBody>
          <a:bodyPr wrap="square" rtlCol="0">
            <a:spAutoFit/>
          </a:bodyPr>
          <a:lstStyle/>
          <a:p>
            <a:pPr algn="ctr"/>
            <a:r>
              <a:rPr lang="nl-BE" sz="2800" b="1" dirty="0">
                <a:solidFill>
                  <a:srgbClr val="C00000"/>
                </a:solidFill>
              </a:rPr>
              <a:t>Het Woord van God: visualisatie van 63.779 kruisverwijzingen in de Bijbel</a:t>
            </a:r>
          </a:p>
        </p:txBody>
      </p:sp>
      <p:pic>
        <p:nvPicPr>
          <p:cNvPr id="1028" name="Picture 4">
            <a:extLst>
              <a:ext uri="{FF2B5EF4-FFF2-40B4-BE49-F238E27FC236}">
                <a16:creationId xmlns:a16="http://schemas.microsoft.com/office/drawing/2014/main" id="{093444C3-9F95-793F-D991-82D7F53EA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960" y="743178"/>
            <a:ext cx="10185764" cy="598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0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7" y="89624"/>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voorspelt terugkeer tot Hem van Israël en van de volken</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56 </a:t>
            </a:r>
            <a:r>
              <a:rPr lang="nl-NL" sz="2400" dirty="0">
                <a:solidFill>
                  <a:srgbClr val="000000"/>
                </a:solidFill>
              </a:rPr>
              <a:t>is een openbaring van de terugkeer tot Hem van de volken en Israël.</a:t>
            </a:r>
          </a:p>
          <a:p>
            <a:pPr marL="457200" indent="-457200" algn="just">
              <a:buFont typeface="Arial" panose="020B0604020202020204" pitchFamily="34" charset="0"/>
              <a:buChar char="•"/>
            </a:pPr>
            <a:r>
              <a:rPr lang="nl-BE" sz="2800" b="1" i="1" dirty="0">
                <a:solidFill>
                  <a:srgbClr val="0070C0"/>
                </a:solidFill>
              </a:rPr>
              <a:t>Jesaja 56:6-8 [HSV] </a:t>
            </a:r>
          </a:p>
          <a:p>
            <a:pPr algn="just"/>
            <a:r>
              <a:rPr lang="nl-BE" sz="2800" i="1" dirty="0">
                <a:solidFill>
                  <a:srgbClr val="0070C0"/>
                </a:solidFill>
              </a:rPr>
              <a:t>[6] En de </a:t>
            </a:r>
            <a:r>
              <a:rPr lang="nl-BE" sz="2800" b="1" i="1" dirty="0">
                <a:solidFill>
                  <a:srgbClr val="0070C0"/>
                </a:solidFill>
              </a:rPr>
              <a:t>vreemdelingen</a:t>
            </a:r>
            <a:r>
              <a:rPr lang="nl-BE" sz="2800" i="1" dirty="0">
                <a:solidFill>
                  <a:srgbClr val="0070C0"/>
                </a:solidFill>
              </a:rPr>
              <a:t> die zich bij de HEERE voegen om Hem te dienen en om de Naam van de HEERE lief te hebben, om Hem tot </a:t>
            </a:r>
            <a:r>
              <a:rPr lang="nl-BE" sz="2800" b="1" i="1" dirty="0">
                <a:solidFill>
                  <a:srgbClr val="0070C0"/>
                </a:solidFill>
              </a:rPr>
              <a:t>dienaren</a:t>
            </a:r>
            <a:r>
              <a:rPr lang="nl-BE" sz="2800" i="1" dirty="0">
                <a:solidFill>
                  <a:srgbClr val="0070C0"/>
                </a:solidFill>
              </a:rPr>
              <a:t> te zijn; allen die de sabbat in acht nemen, zodat zij hem niet ontheiligen, en die aan Mijn verbond vasthouden:</a:t>
            </a:r>
          </a:p>
          <a:p>
            <a:pPr algn="just"/>
            <a:r>
              <a:rPr lang="nl-BE" sz="2800" i="1" dirty="0">
                <a:solidFill>
                  <a:srgbClr val="0070C0"/>
                </a:solidFill>
              </a:rPr>
              <a:t>[7] hen zal Ik ook brengen naar Mijn heilige berg, en Ik zal verblijden in Mijn huis van gebed. Hun brandoffers en hun slachtoffers zullen welgevallig zijn op Mijn altaar. </a:t>
            </a:r>
            <a:r>
              <a:rPr lang="nl-BE" sz="2800" b="1" i="1" dirty="0">
                <a:solidFill>
                  <a:srgbClr val="0070C0"/>
                </a:solidFill>
              </a:rPr>
              <a:t>Want Mijn huis zal een huis van gebed genoemd worden voor alle volken</a:t>
            </a:r>
            <a:r>
              <a:rPr lang="nl-BE" sz="2800" i="1" dirty="0">
                <a:solidFill>
                  <a:srgbClr val="0070C0"/>
                </a:solidFill>
              </a:rPr>
              <a:t>.</a:t>
            </a:r>
          </a:p>
          <a:p>
            <a:pPr algn="just"/>
            <a:r>
              <a:rPr lang="nl-BE" sz="2800" i="1" dirty="0">
                <a:solidFill>
                  <a:srgbClr val="0070C0"/>
                </a:solidFill>
              </a:rPr>
              <a:t>[8] De Heere </a:t>
            </a:r>
            <a:r>
              <a:rPr lang="nl-BE" sz="2800" i="1" dirty="0" err="1">
                <a:solidFill>
                  <a:srgbClr val="0070C0"/>
                </a:solidFill>
              </a:rPr>
              <a:t>HEERE</a:t>
            </a:r>
            <a:r>
              <a:rPr lang="nl-BE" sz="2800" i="1" dirty="0">
                <a:solidFill>
                  <a:srgbClr val="0070C0"/>
                </a:solidFill>
              </a:rPr>
              <a:t>, Die de </a:t>
            </a:r>
            <a:r>
              <a:rPr lang="nl-BE" sz="2800" b="1" i="1" dirty="0">
                <a:solidFill>
                  <a:srgbClr val="0070C0"/>
                </a:solidFill>
              </a:rPr>
              <a:t>verdrevenen uit Israël </a:t>
            </a:r>
            <a:r>
              <a:rPr lang="nl-BE" sz="2800" i="1" dirty="0">
                <a:solidFill>
                  <a:srgbClr val="0070C0"/>
                </a:solidFill>
              </a:rPr>
              <a:t>bijeenbrengt, spreekt: Ik zal er tot Hem nog meer bijeenbrengen, naast hen die al tot Hem bijeengebracht zijn.</a:t>
            </a:r>
            <a:endParaRPr lang="nl-NL" sz="2400" dirty="0">
              <a:solidFill>
                <a:srgbClr val="000000"/>
              </a:solidFill>
            </a:endParaRPr>
          </a:p>
        </p:txBody>
      </p:sp>
    </p:spTree>
    <p:extLst>
      <p:ext uri="{BB962C8B-B14F-4D97-AF65-F5344CB8AC3E}">
        <p14:creationId xmlns:p14="http://schemas.microsoft.com/office/powerpoint/2010/main" val="275002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74234" y="333929"/>
            <a:ext cx="10969172" cy="5940088"/>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Jesaja voorspelt de nieuwe hemel en nieuwe aarde</a:t>
            </a:r>
          </a:p>
          <a:p>
            <a:pPr algn="ctr"/>
            <a:endParaRPr lang="nl-NL" sz="2000" dirty="0">
              <a:solidFill>
                <a:srgbClr val="000000"/>
              </a:solidFill>
            </a:endParaRPr>
          </a:p>
          <a:p>
            <a:pPr marL="342900" indent="-342900" algn="just">
              <a:buFont typeface="Arial" panose="020B0604020202020204" pitchFamily="34" charset="0"/>
              <a:buChar char="•"/>
            </a:pPr>
            <a:r>
              <a:rPr lang="nl-NL" sz="2400" b="1" dirty="0">
                <a:solidFill>
                  <a:srgbClr val="000000"/>
                </a:solidFill>
              </a:rPr>
              <a:t>Jesaja 65 </a:t>
            </a:r>
            <a:r>
              <a:rPr lang="nl-NL" sz="2400" dirty="0">
                <a:solidFill>
                  <a:srgbClr val="000000"/>
                </a:solidFill>
              </a:rPr>
              <a:t>is een openbaring van de </a:t>
            </a:r>
            <a:r>
              <a:rPr lang="nl-NL" sz="2400" b="1" dirty="0">
                <a:solidFill>
                  <a:srgbClr val="000000"/>
                </a:solidFill>
              </a:rPr>
              <a:t>nieuwe hemel </a:t>
            </a:r>
            <a:r>
              <a:rPr lang="nl-NL" sz="2400" dirty="0">
                <a:solidFill>
                  <a:srgbClr val="000000"/>
                </a:solidFill>
              </a:rPr>
              <a:t>en de </a:t>
            </a:r>
            <a:r>
              <a:rPr lang="nl-NL" sz="2400" b="1" dirty="0">
                <a:solidFill>
                  <a:srgbClr val="000000"/>
                </a:solidFill>
              </a:rPr>
              <a:t>nieuwe aarde</a:t>
            </a:r>
            <a:r>
              <a:rPr lang="nl-NL" sz="2400" dirty="0">
                <a:solidFill>
                  <a:srgbClr val="000000"/>
                </a:solidFill>
              </a:rPr>
              <a:t>.</a:t>
            </a: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Jesaja 65:17-19 [HSV] </a:t>
            </a:r>
          </a:p>
          <a:p>
            <a:pPr algn="just"/>
            <a:r>
              <a:rPr lang="nl-BE" sz="2800" i="1" dirty="0">
                <a:solidFill>
                  <a:srgbClr val="0070C0"/>
                </a:solidFill>
              </a:rPr>
              <a:t>[17] Want zie, Ik schep </a:t>
            </a:r>
            <a:r>
              <a:rPr lang="nl-BE" sz="2800" b="1" i="1" dirty="0">
                <a:solidFill>
                  <a:srgbClr val="0070C0"/>
                </a:solidFill>
              </a:rPr>
              <a:t>een nieuwe hemel en een nieuwe aarde</a:t>
            </a:r>
            <a:r>
              <a:rPr lang="nl-BE" sz="2800" i="1" dirty="0">
                <a:solidFill>
                  <a:srgbClr val="0070C0"/>
                </a:solidFill>
              </a:rPr>
              <a:t>. Aan de vorige dingen zal niet meer gedacht worden, ze zullen niet meer opkomen in het hart.</a:t>
            </a:r>
          </a:p>
          <a:p>
            <a:pPr algn="just"/>
            <a:r>
              <a:rPr lang="nl-BE" sz="2800" i="1" dirty="0">
                <a:solidFill>
                  <a:srgbClr val="0070C0"/>
                </a:solidFill>
              </a:rPr>
              <a:t>[18] Maar wees vrolijk en verheug u tot in eeuwigheid in wat Ik schep, want zie, Ik schep Jeruzalem een vreugde en zijn volk blijdschap.</a:t>
            </a:r>
          </a:p>
          <a:p>
            <a:pPr algn="just"/>
            <a:r>
              <a:rPr lang="nl-BE" sz="2800" i="1" dirty="0">
                <a:solidFill>
                  <a:srgbClr val="0070C0"/>
                </a:solidFill>
              </a:rPr>
              <a:t>[19] En Ik zal Mij verheugen over Jeruzalem en vrolijk zijn over Mijn volk. Geen stem van </a:t>
            </a:r>
            <a:r>
              <a:rPr lang="nl-BE" sz="2800" i="1" dirty="0" err="1">
                <a:solidFill>
                  <a:srgbClr val="0070C0"/>
                </a:solidFill>
              </a:rPr>
              <a:t>geween</a:t>
            </a:r>
            <a:r>
              <a:rPr lang="nl-BE" sz="2800" i="1" dirty="0">
                <a:solidFill>
                  <a:srgbClr val="0070C0"/>
                </a:solidFill>
              </a:rPr>
              <a:t> zal erin meer gehoord worden, of een stem van geschreeuw.</a:t>
            </a:r>
          </a:p>
          <a:p>
            <a:pPr algn="just"/>
            <a:endParaRPr lang="nl-BE" sz="2800" i="1" dirty="0">
              <a:solidFill>
                <a:srgbClr val="0070C0"/>
              </a:solidFill>
            </a:endParaRPr>
          </a:p>
        </p:txBody>
      </p:sp>
    </p:spTree>
    <p:extLst>
      <p:ext uri="{BB962C8B-B14F-4D97-AF65-F5344CB8AC3E}">
        <p14:creationId xmlns:p14="http://schemas.microsoft.com/office/powerpoint/2010/main" val="161237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74234" y="333929"/>
            <a:ext cx="10969172" cy="6186309"/>
          </a:xfrm>
          <a:prstGeom prst="rect">
            <a:avLst/>
          </a:prstGeom>
          <a:solidFill>
            <a:schemeClr val="bg1">
              <a:alpha val="95000"/>
            </a:schemeClr>
          </a:solidFill>
        </p:spPr>
        <p:txBody>
          <a:bodyPr wrap="square" rtlCol="0">
            <a:spAutoFit/>
          </a:bodyPr>
          <a:lstStyle/>
          <a:p>
            <a:pPr algn="ctr"/>
            <a:r>
              <a:rPr lang="nl-BE" sz="3200" b="1" dirty="0">
                <a:solidFill>
                  <a:srgbClr val="C00000"/>
                </a:solidFill>
              </a:rPr>
              <a:t>Pareltjes uit de schatkist van Jesaja</a:t>
            </a:r>
          </a:p>
          <a:p>
            <a:pPr algn="ct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De roeping van Jesaja – </a:t>
            </a:r>
            <a:r>
              <a:rPr lang="nl-NL" sz="2400" b="1" dirty="0">
                <a:solidFill>
                  <a:srgbClr val="0070C0"/>
                </a:solidFill>
              </a:rPr>
              <a:t>Jesaja 6:1-13</a:t>
            </a:r>
          </a:p>
          <a:p>
            <a:pPr marL="342900" indent="-342900" algn="just">
              <a:buFont typeface="Arial" panose="020B0604020202020204" pitchFamily="34" charset="0"/>
              <a:buChar char="•"/>
            </a:pPr>
            <a:r>
              <a:rPr lang="nl-NL" sz="2400" dirty="0">
                <a:solidFill>
                  <a:srgbClr val="000000"/>
                </a:solidFill>
              </a:rPr>
              <a:t>Het teken van </a:t>
            </a:r>
            <a:r>
              <a:rPr lang="nl-NL" sz="2400" dirty="0" err="1">
                <a:solidFill>
                  <a:srgbClr val="000000"/>
                </a:solidFill>
              </a:rPr>
              <a:t>Immanuël</a:t>
            </a:r>
            <a:r>
              <a:rPr lang="nl-NL" sz="2400" dirty="0">
                <a:solidFill>
                  <a:srgbClr val="000000"/>
                </a:solidFill>
              </a:rPr>
              <a:t> – de geboorte uit de maagd: </a:t>
            </a:r>
            <a:r>
              <a:rPr lang="nl-NL" sz="2400" b="1" dirty="0">
                <a:solidFill>
                  <a:srgbClr val="0070C0"/>
                </a:solidFill>
              </a:rPr>
              <a:t>Jesaja 7:1-17</a:t>
            </a:r>
          </a:p>
          <a:p>
            <a:pPr marL="342900" indent="-342900" algn="just">
              <a:buFont typeface="Arial" panose="020B0604020202020204" pitchFamily="34" charset="0"/>
              <a:buChar char="•"/>
            </a:pPr>
            <a:r>
              <a:rPr lang="nl-NL" sz="2400" dirty="0">
                <a:solidFill>
                  <a:srgbClr val="000000"/>
                </a:solidFill>
              </a:rPr>
              <a:t>De profetie van de Assyrische inval: </a:t>
            </a:r>
            <a:r>
              <a:rPr lang="nl-NL" sz="2400" b="1" dirty="0">
                <a:solidFill>
                  <a:srgbClr val="0070C0"/>
                </a:solidFill>
              </a:rPr>
              <a:t>Jesaja 7-8</a:t>
            </a:r>
          </a:p>
          <a:p>
            <a:pPr marL="342900" indent="-342900" algn="just">
              <a:buFont typeface="Arial" panose="020B0604020202020204" pitchFamily="34" charset="0"/>
              <a:buChar char="•"/>
            </a:pPr>
            <a:r>
              <a:rPr lang="nl-NL" sz="2400" dirty="0">
                <a:solidFill>
                  <a:srgbClr val="000000"/>
                </a:solidFill>
              </a:rPr>
              <a:t>Beschrijving van het vrederijk van de Messias: </a:t>
            </a:r>
            <a:r>
              <a:rPr lang="nl-NL" sz="2400" b="1" dirty="0">
                <a:solidFill>
                  <a:srgbClr val="0070C0"/>
                </a:solidFill>
              </a:rPr>
              <a:t>Jesaja 11:1 – 12:6</a:t>
            </a:r>
          </a:p>
          <a:p>
            <a:pPr marL="342900" indent="-342900" algn="just">
              <a:buFont typeface="Arial" panose="020B0604020202020204" pitchFamily="34" charset="0"/>
              <a:buChar char="•"/>
            </a:pPr>
            <a:r>
              <a:rPr lang="nl-NL" sz="2400" dirty="0">
                <a:solidFill>
                  <a:srgbClr val="000000"/>
                </a:solidFill>
              </a:rPr>
              <a:t>De ondergang van Babel: </a:t>
            </a:r>
            <a:r>
              <a:rPr lang="nl-NL" sz="2400" b="1" dirty="0">
                <a:solidFill>
                  <a:srgbClr val="0070C0"/>
                </a:solidFill>
              </a:rPr>
              <a:t>Jesaja 13:1-14:23</a:t>
            </a:r>
          </a:p>
          <a:p>
            <a:pPr marL="342900" indent="-342900" algn="just">
              <a:buFont typeface="Arial" panose="020B0604020202020204" pitchFamily="34" charset="0"/>
              <a:buChar char="•"/>
            </a:pPr>
            <a:r>
              <a:rPr lang="nl-NL" sz="2400" b="1" dirty="0">
                <a:solidFill>
                  <a:srgbClr val="000000"/>
                </a:solidFill>
              </a:rPr>
              <a:t>De kleine </a:t>
            </a:r>
            <a:r>
              <a:rPr lang="nl-NL" sz="2400" b="1" dirty="0" err="1">
                <a:solidFill>
                  <a:srgbClr val="000000"/>
                </a:solidFill>
              </a:rPr>
              <a:t>apocalyps</a:t>
            </a:r>
            <a:r>
              <a:rPr lang="nl-NL" sz="2400" dirty="0">
                <a:solidFill>
                  <a:srgbClr val="000000"/>
                </a:solidFill>
              </a:rPr>
              <a:t>: </a:t>
            </a:r>
            <a:r>
              <a:rPr lang="nl-NL" sz="2400" b="1" dirty="0">
                <a:solidFill>
                  <a:srgbClr val="0070C0"/>
                </a:solidFill>
              </a:rPr>
              <a:t>Jesaja 24:1-27:13</a:t>
            </a:r>
          </a:p>
          <a:p>
            <a:pPr marL="800100" lvl="1" indent="-342900" algn="just">
              <a:buFont typeface="Arial" panose="020B0604020202020204" pitchFamily="34" charset="0"/>
              <a:buChar char="•"/>
            </a:pPr>
            <a:r>
              <a:rPr lang="nl-NL" sz="2000" dirty="0">
                <a:solidFill>
                  <a:srgbClr val="000000"/>
                </a:solidFill>
              </a:rPr>
              <a:t>De verwoesting van de aarde</a:t>
            </a:r>
          </a:p>
          <a:p>
            <a:pPr marL="800100" lvl="1" indent="-342900" algn="just">
              <a:buFont typeface="Arial" panose="020B0604020202020204" pitchFamily="34" charset="0"/>
              <a:buChar char="•"/>
            </a:pPr>
            <a:r>
              <a:rPr lang="nl-NL" sz="2000" dirty="0">
                <a:solidFill>
                  <a:srgbClr val="000000"/>
                </a:solidFill>
              </a:rPr>
              <a:t>Gods overwinning op Zijn vijanden</a:t>
            </a:r>
          </a:p>
          <a:p>
            <a:pPr marL="800100" lvl="1" indent="-342900" algn="just">
              <a:buFont typeface="Arial" panose="020B0604020202020204" pitchFamily="34" charset="0"/>
              <a:buChar char="•"/>
            </a:pPr>
            <a:r>
              <a:rPr lang="nl-NL" sz="2000" dirty="0">
                <a:solidFill>
                  <a:srgbClr val="000000"/>
                </a:solidFill>
              </a:rPr>
              <a:t>De verlossing van Juda</a:t>
            </a:r>
          </a:p>
          <a:p>
            <a:pPr marL="800100" lvl="1" indent="-342900" algn="just">
              <a:buFont typeface="Arial" panose="020B0604020202020204" pitchFamily="34" charset="0"/>
              <a:buChar char="•"/>
            </a:pPr>
            <a:r>
              <a:rPr lang="nl-NL" sz="2000" dirty="0">
                <a:solidFill>
                  <a:srgbClr val="000000"/>
                </a:solidFill>
              </a:rPr>
              <a:t>De toekomstige redding van Israël</a:t>
            </a:r>
          </a:p>
          <a:p>
            <a:pPr marL="342900" indent="-342900" algn="just">
              <a:buFont typeface="Arial" panose="020B0604020202020204" pitchFamily="34" charset="0"/>
              <a:buChar char="•"/>
            </a:pPr>
            <a:r>
              <a:rPr lang="nl-NL" sz="2400" dirty="0">
                <a:solidFill>
                  <a:srgbClr val="000000"/>
                </a:solidFill>
              </a:rPr>
              <a:t>Gods wraak over de naties en de redding van de verlosten: </a:t>
            </a:r>
            <a:r>
              <a:rPr lang="nl-NL" sz="2400" b="1" dirty="0">
                <a:solidFill>
                  <a:srgbClr val="0070C0"/>
                </a:solidFill>
              </a:rPr>
              <a:t>Jesaja 34:1-35:10</a:t>
            </a:r>
          </a:p>
          <a:p>
            <a:pPr marL="342900" indent="-342900" algn="just">
              <a:buFont typeface="Arial" panose="020B0604020202020204" pitchFamily="34" charset="0"/>
              <a:buChar char="•"/>
            </a:pPr>
            <a:r>
              <a:rPr lang="nl-NL" sz="2400" dirty="0">
                <a:solidFill>
                  <a:srgbClr val="000000"/>
                </a:solidFill>
              </a:rPr>
              <a:t>Israëls verlossing en blijdschap: </a:t>
            </a:r>
            <a:r>
              <a:rPr lang="nl-NL" sz="2400" b="1" dirty="0">
                <a:solidFill>
                  <a:srgbClr val="0070C0"/>
                </a:solidFill>
              </a:rPr>
              <a:t>Jesaja 48:1-52:12</a:t>
            </a:r>
          </a:p>
          <a:p>
            <a:pPr marL="342900" indent="-342900" algn="just">
              <a:buFont typeface="Arial" panose="020B0604020202020204" pitchFamily="34" charset="0"/>
              <a:buChar char="•"/>
            </a:pPr>
            <a:r>
              <a:rPr lang="nl-NL" sz="2400" b="1" dirty="0">
                <a:solidFill>
                  <a:srgbClr val="000000"/>
                </a:solidFill>
              </a:rPr>
              <a:t>De lijdende dienaar</a:t>
            </a:r>
            <a:r>
              <a:rPr lang="nl-NL" sz="2400" dirty="0">
                <a:solidFill>
                  <a:srgbClr val="000000"/>
                </a:solidFill>
              </a:rPr>
              <a:t>: </a:t>
            </a:r>
            <a:r>
              <a:rPr lang="nl-NL" sz="2400" b="1" dirty="0">
                <a:solidFill>
                  <a:srgbClr val="0070C0"/>
                </a:solidFill>
              </a:rPr>
              <a:t>Jesaja 52:13 – 53:12</a:t>
            </a:r>
          </a:p>
          <a:p>
            <a:pPr marL="342900" indent="-342900" algn="just">
              <a:buFont typeface="Arial" panose="020B0604020202020204" pitchFamily="34" charset="0"/>
              <a:buChar char="•"/>
            </a:pPr>
            <a:r>
              <a:rPr lang="nl-NL" sz="2400" dirty="0">
                <a:solidFill>
                  <a:srgbClr val="000000"/>
                </a:solidFill>
              </a:rPr>
              <a:t>De grote terugkeer: </a:t>
            </a:r>
            <a:r>
              <a:rPr lang="nl-NL" sz="2400" b="1" dirty="0">
                <a:solidFill>
                  <a:srgbClr val="0070C0"/>
                </a:solidFill>
              </a:rPr>
              <a:t>Jesaja 54:1-59:21</a:t>
            </a:r>
          </a:p>
          <a:p>
            <a:pPr marL="342900" indent="-342900" algn="just">
              <a:buFont typeface="Arial" panose="020B0604020202020204" pitchFamily="34" charset="0"/>
              <a:buChar char="•"/>
            </a:pPr>
            <a:r>
              <a:rPr lang="nl-NL" sz="2400" dirty="0">
                <a:solidFill>
                  <a:srgbClr val="000000"/>
                </a:solidFill>
              </a:rPr>
              <a:t>De climax van het herstellend werk van God: </a:t>
            </a:r>
            <a:r>
              <a:rPr lang="nl-NL" sz="2400" b="1" dirty="0">
                <a:solidFill>
                  <a:srgbClr val="0070C0"/>
                </a:solidFill>
              </a:rPr>
              <a:t>Jesaja 60:1-66:24</a:t>
            </a:r>
          </a:p>
        </p:txBody>
      </p:sp>
    </p:spTree>
    <p:extLst>
      <p:ext uri="{BB962C8B-B14F-4D97-AF65-F5344CB8AC3E}">
        <p14:creationId xmlns:p14="http://schemas.microsoft.com/office/powerpoint/2010/main" val="3456128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416971" y="5814008"/>
            <a:ext cx="9648830" cy="523220"/>
          </a:xfrm>
          <a:prstGeom prst="rect">
            <a:avLst/>
          </a:prstGeom>
          <a:solidFill>
            <a:schemeClr val="bg1">
              <a:alpha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99"/>
                </a:solidFill>
                <a:effectLst/>
                <a:uLnTx/>
                <a:uFillTx/>
                <a:latin typeface="Calibri" panose="020F0502020204030204"/>
                <a:ea typeface="+mn-ea"/>
                <a:cs typeface="+mn-cs"/>
              </a:rPr>
              <a:t>Erken en herken het wonder van Oudtestamentische profetie</a:t>
            </a:r>
          </a:p>
        </p:txBody>
      </p:sp>
    </p:spTree>
    <p:extLst>
      <p:ext uri="{BB962C8B-B14F-4D97-AF65-F5344CB8AC3E}">
        <p14:creationId xmlns:p14="http://schemas.microsoft.com/office/powerpoint/2010/main" val="34109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265827" y="73872"/>
            <a:ext cx="4397496" cy="1384995"/>
          </a:xfrm>
          <a:prstGeom prst="rect">
            <a:avLst/>
          </a:prstGeom>
          <a:solidFill>
            <a:schemeClr val="bg1">
              <a:alpha val="95000"/>
            </a:schemeClr>
          </a:solidFill>
        </p:spPr>
        <p:txBody>
          <a:bodyPr wrap="square" rtlCol="0">
            <a:spAutoFit/>
          </a:bodyPr>
          <a:lstStyle/>
          <a:p>
            <a:pPr algn="ctr"/>
            <a:r>
              <a:rPr lang="nl-BE" sz="2800" b="1" dirty="0">
                <a:solidFill>
                  <a:srgbClr val="C00000"/>
                </a:solidFill>
              </a:rPr>
              <a:t>Objectieve indicaties dat de Bijbel het geïnspireerde Woord van God is</a:t>
            </a:r>
          </a:p>
        </p:txBody>
      </p:sp>
      <p:pic>
        <p:nvPicPr>
          <p:cNvPr id="10" name="Afbeelding 9" descr="Afbeelding met cirkel, Kleurrijkheid, Symmetrie, kunst&#10;&#10;Automatisch gegenereerde beschrijving">
            <a:extLst>
              <a:ext uri="{FF2B5EF4-FFF2-40B4-BE49-F238E27FC236}">
                <a16:creationId xmlns:a16="http://schemas.microsoft.com/office/drawing/2014/main" id="{7C725CB2-CFDB-6891-7EBD-64F38852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323" y="36936"/>
            <a:ext cx="6784128" cy="6784128"/>
          </a:xfrm>
          <a:prstGeom prst="rect">
            <a:avLst/>
          </a:prstGeom>
        </p:spPr>
      </p:pic>
    </p:spTree>
    <p:extLst>
      <p:ext uri="{BB962C8B-B14F-4D97-AF65-F5344CB8AC3E}">
        <p14:creationId xmlns:p14="http://schemas.microsoft.com/office/powerpoint/2010/main" val="423990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860861" y="117752"/>
            <a:ext cx="8679169" cy="584775"/>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tijdlijn van de Oudtestamentische profeten</a:t>
            </a:r>
          </a:p>
        </p:txBody>
      </p:sp>
      <p:grpSp>
        <p:nvGrpSpPr>
          <p:cNvPr id="9" name="Groep 8">
            <a:extLst>
              <a:ext uri="{FF2B5EF4-FFF2-40B4-BE49-F238E27FC236}">
                <a16:creationId xmlns:a16="http://schemas.microsoft.com/office/drawing/2014/main" id="{21A90903-447C-2223-D2CA-19C29B6FFA0F}"/>
              </a:ext>
            </a:extLst>
          </p:cNvPr>
          <p:cNvGrpSpPr/>
          <p:nvPr/>
        </p:nvGrpSpPr>
        <p:grpSpPr>
          <a:xfrm>
            <a:off x="257102" y="884529"/>
            <a:ext cx="11677795" cy="5542391"/>
            <a:chOff x="257102" y="884529"/>
            <a:chExt cx="11677795" cy="5542391"/>
          </a:xfrm>
        </p:grpSpPr>
        <p:pic>
          <p:nvPicPr>
            <p:cNvPr id="4" name="Afbeelding 3" descr="Afbeelding met tekst, diagram, Lettertype, schermopname&#10;&#10;Automatisch gegenereerde beschrijving">
              <a:extLst>
                <a:ext uri="{FF2B5EF4-FFF2-40B4-BE49-F238E27FC236}">
                  <a16:creationId xmlns:a16="http://schemas.microsoft.com/office/drawing/2014/main" id="{D704D77B-B2AA-399A-BC03-02DDDDC9C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02" y="884529"/>
              <a:ext cx="11677795" cy="5542391"/>
            </a:xfrm>
            <a:prstGeom prst="rect">
              <a:avLst/>
            </a:prstGeom>
          </p:spPr>
        </p:pic>
        <p:sp>
          <p:nvSpPr>
            <p:cNvPr id="5" name="Rechthoek: afgeronde hoeken 4">
              <a:extLst>
                <a:ext uri="{FF2B5EF4-FFF2-40B4-BE49-F238E27FC236}">
                  <a16:creationId xmlns:a16="http://schemas.microsoft.com/office/drawing/2014/main" id="{63E4F62F-F7F0-B2FF-354A-E898F03E90DD}"/>
                </a:ext>
              </a:extLst>
            </p:cNvPr>
            <p:cNvSpPr/>
            <p:nvPr/>
          </p:nvSpPr>
          <p:spPr>
            <a:xfrm>
              <a:off x="6044812" y="4669722"/>
              <a:ext cx="1263408" cy="369948"/>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C29DBD6F-A671-7A3E-DF34-DCAB325299DB}"/>
                </a:ext>
              </a:extLst>
            </p:cNvPr>
            <p:cNvSpPr/>
            <p:nvPr/>
          </p:nvSpPr>
          <p:spPr>
            <a:xfrm>
              <a:off x="5556202" y="3120128"/>
              <a:ext cx="1633356" cy="1165686"/>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afgeronde hoeken 6">
              <a:extLst>
                <a:ext uri="{FF2B5EF4-FFF2-40B4-BE49-F238E27FC236}">
                  <a16:creationId xmlns:a16="http://schemas.microsoft.com/office/drawing/2014/main" id="{BB87D6CD-9B59-3D34-CB77-68855B812FB5}"/>
                </a:ext>
              </a:extLst>
            </p:cNvPr>
            <p:cNvSpPr/>
            <p:nvPr/>
          </p:nvSpPr>
          <p:spPr>
            <a:xfrm>
              <a:off x="6463621" y="1040043"/>
              <a:ext cx="321087" cy="1870681"/>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afgeronde hoeken 7">
              <a:extLst>
                <a:ext uri="{FF2B5EF4-FFF2-40B4-BE49-F238E27FC236}">
                  <a16:creationId xmlns:a16="http://schemas.microsoft.com/office/drawing/2014/main" id="{38930119-432E-2F56-AD1D-01397F492C65}"/>
                </a:ext>
              </a:extLst>
            </p:cNvPr>
            <p:cNvSpPr/>
            <p:nvPr/>
          </p:nvSpPr>
          <p:spPr>
            <a:xfrm>
              <a:off x="8444821" y="942321"/>
              <a:ext cx="321087" cy="3021243"/>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26699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2688719" y="33991"/>
            <a:ext cx="6466461" cy="584775"/>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tijdlijn van de profeet Jesaja</a:t>
            </a:r>
          </a:p>
        </p:txBody>
      </p:sp>
      <p:pic>
        <p:nvPicPr>
          <p:cNvPr id="4" name="Afbeelding 3">
            <a:extLst>
              <a:ext uri="{FF2B5EF4-FFF2-40B4-BE49-F238E27FC236}">
                <a16:creationId xmlns:a16="http://schemas.microsoft.com/office/drawing/2014/main" id="{D704D77B-B2AA-399A-BC03-02DDDDC9C6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0055" y="710501"/>
            <a:ext cx="8663790" cy="6057667"/>
          </a:xfrm>
          <a:prstGeom prst="rect">
            <a:avLst/>
          </a:prstGeom>
        </p:spPr>
      </p:pic>
    </p:spTree>
    <p:extLst>
      <p:ext uri="{BB962C8B-B14F-4D97-AF65-F5344CB8AC3E}">
        <p14:creationId xmlns:p14="http://schemas.microsoft.com/office/powerpoint/2010/main" val="358944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41757" y="120402"/>
            <a:ext cx="10969172" cy="6309420"/>
          </a:xfrm>
          <a:prstGeom prst="rect">
            <a:avLst/>
          </a:prstGeom>
          <a:solidFill>
            <a:schemeClr val="bg1">
              <a:alpha val="95000"/>
            </a:schemeClr>
          </a:solidFill>
        </p:spPr>
        <p:txBody>
          <a:bodyPr wrap="square" rtlCol="0">
            <a:spAutoFit/>
          </a:bodyPr>
          <a:lstStyle/>
          <a:p>
            <a:pPr algn="ctr"/>
            <a:r>
              <a:rPr lang="nl-BE" sz="3200" b="1" dirty="0">
                <a:solidFill>
                  <a:srgbClr val="C00000"/>
                </a:solidFill>
              </a:rPr>
              <a:t>Het fundament van de Bijbelse profetie</a:t>
            </a:r>
          </a:p>
          <a:p>
            <a:pPr algn="ct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De </a:t>
            </a:r>
            <a:r>
              <a:rPr lang="nl-NL" sz="2400" dirty="0" err="1">
                <a:solidFill>
                  <a:srgbClr val="000000"/>
                </a:solidFill>
              </a:rPr>
              <a:t>bijbelse</a:t>
            </a:r>
            <a:r>
              <a:rPr lang="nl-NL" sz="2400" dirty="0">
                <a:solidFill>
                  <a:srgbClr val="000000"/>
                </a:solidFill>
              </a:rPr>
              <a:t> profetie is een objectief ‘bewijs’ dat God de Enige is die alwetend is en de Enige is, die controle over de </a:t>
            </a:r>
            <a:r>
              <a:rPr lang="nl-NL" sz="2400" b="1" dirty="0">
                <a:solidFill>
                  <a:srgbClr val="000000"/>
                </a:solidFill>
              </a:rPr>
              <a:t>toekomst</a:t>
            </a:r>
            <a:r>
              <a:rPr lang="nl-NL" sz="2400" dirty="0">
                <a:solidFill>
                  <a:srgbClr val="000000"/>
                </a:solidFill>
              </a:rPr>
              <a:t> en kennis van de toekomst heeft. </a:t>
            </a: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2 Petrus 1:19-21 [HSV] </a:t>
            </a:r>
          </a:p>
          <a:p>
            <a:pPr algn="just"/>
            <a:r>
              <a:rPr lang="nl-BE" sz="2800" i="1" dirty="0">
                <a:solidFill>
                  <a:srgbClr val="0070C0"/>
                </a:solidFill>
              </a:rPr>
              <a:t>[19] En wij hebben het </a:t>
            </a:r>
            <a:r>
              <a:rPr lang="nl-BE" sz="2800" b="1" i="1" dirty="0">
                <a:solidFill>
                  <a:srgbClr val="0070C0"/>
                </a:solidFill>
              </a:rPr>
              <a:t>profetische woord</a:t>
            </a:r>
            <a:r>
              <a:rPr lang="nl-BE" sz="2800" i="1" dirty="0">
                <a:solidFill>
                  <a:srgbClr val="0070C0"/>
                </a:solidFill>
              </a:rPr>
              <a:t>, dat </a:t>
            </a:r>
            <a:r>
              <a:rPr lang="nl-BE" sz="2800" b="1" i="1" dirty="0">
                <a:solidFill>
                  <a:srgbClr val="0070C0"/>
                </a:solidFill>
              </a:rPr>
              <a:t>vast</a:t>
            </a:r>
            <a:r>
              <a:rPr lang="nl-BE" sz="2800" i="1" dirty="0">
                <a:solidFill>
                  <a:srgbClr val="0070C0"/>
                </a:solidFill>
              </a:rPr>
              <a:t> en </a:t>
            </a:r>
            <a:r>
              <a:rPr lang="nl-BE" sz="2800" b="1" i="1" dirty="0">
                <a:solidFill>
                  <a:srgbClr val="0070C0"/>
                </a:solidFill>
              </a:rPr>
              <a:t>zeker</a:t>
            </a:r>
            <a:r>
              <a:rPr lang="nl-BE" sz="2800" i="1" dirty="0">
                <a:solidFill>
                  <a:srgbClr val="0070C0"/>
                </a:solidFill>
              </a:rPr>
              <a:t> is, en u doet er goed aan daarop acht te slaan als op een lamp die schijnt in een duistere plaats, totdat de dag aanbreekt en de morgenster opgaat in uw hart.</a:t>
            </a:r>
          </a:p>
          <a:p>
            <a:pPr algn="just"/>
            <a:r>
              <a:rPr lang="nl-BE" sz="2800" i="1" dirty="0">
                <a:solidFill>
                  <a:srgbClr val="0070C0"/>
                </a:solidFill>
              </a:rPr>
              <a:t>[20] Dit moet u allereerst weten, </a:t>
            </a:r>
            <a:r>
              <a:rPr lang="nl-BE" sz="2800" b="1" i="1" dirty="0">
                <a:solidFill>
                  <a:srgbClr val="0070C0"/>
                </a:solidFill>
              </a:rPr>
              <a:t>dat geen enkele profetie van de Schrift een eigenmachtige uitleg toelaat</a:t>
            </a:r>
            <a:r>
              <a:rPr lang="nl-BE" sz="2800" i="1" dirty="0">
                <a:solidFill>
                  <a:srgbClr val="0070C0"/>
                </a:solidFill>
              </a:rPr>
              <a:t>;</a:t>
            </a:r>
          </a:p>
          <a:p>
            <a:pPr algn="just"/>
            <a:r>
              <a:rPr lang="nl-BE" sz="2800" i="1" dirty="0">
                <a:solidFill>
                  <a:srgbClr val="0070C0"/>
                </a:solidFill>
              </a:rPr>
              <a:t>[21] want de profetie is destijds niet voortgebracht door de wil van een mens, maar heilige mensen van God, door </a:t>
            </a:r>
            <a:r>
              <a:rPr lang="nl-BE" sz="2800" b="1" i="1" dirty="0">
                <a:solidFill>
                  <a:srgbClr val="0070C0"/>
                </a:solidFill>
              </a:rPr>
              <a:t>de Heilige Geest </a:t>
            </a:r>
            <a:r>
              <a:rPr lang="nl-BE" sz="2800" i="1" dirty="0">
                <a:solidFill>
                  <a:srgbClr val="0070C0"/>
                </a:solidFill>
              </a:rPr>
              <a:t>gedreven, hebben gesproken.</a:t>
            </a:r>
          </a:p>
        </p:txBody>
      </p:sp>
    </p:spTree>
    <p:extLst>
      <p:ext uri="{BB962C8B-B14F-4D97-AF65-F5344CB8AC3E}">
        <p14:creationId xmlns:p14="http://schemas.microsoft.com/office/powerpoint/2010/main" val="253039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37055" y="308866"/>
            <a:ext cx="10969172" cy="3724096"/>
          </a:xfrm>
          <a:prstGeom prst="rect">
            <a:avLst/>
          </a:prstGeom>
          <a:solidFill>
            <a:schemeClr val="bg1">
              <a:alpha val="95000"/>
            </a:schemeClr>
          </a:solidFill>
        </p:spPr>
        <p:txBody>
          <a:bodyPr wrap="square" rtlCol="0">
            <a:spAutoFit/>
          </a:bodyPr>
          <a:lstStyle/>
          <a:p>
            <a:pPr algn="ctr"/>
            <a:r>
              <a:rPr lang="nl-BE" sz="3200" b="1" dirty="0">
                <a:solidFill>
                  <a:srgbClr val="C00000"/>
                </a:solidFill>
              </a:rPr>
              <a:t>God openbaart Zijn plannen en geheimen via Zijn profeten</a:t>
            </a:r>
          </a:p>
          <a:p>
            <a:pPr algn="ctr"/>
            <a:endParaRPr lang="nl-NL" sz="2000" dirty="0">
              <a:solidFill>
                <a:srgbClr val="000000"/>
              </a:solidFill>
            </a:endParaRP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Amos 3:7 [HSV] </a:t>
            </a:r>
          </a:p>
          <a:p>
            <a:pPr algn="just"/>
            <a:r>
              <a:rPr lang="nl-BE" sz="2800" i="1" dirty="0">
                <a:solidFill>
                  <a:srgbClr val="0070C0"/>
                </a:solidFill>
              </a:rPr>
              <a:t>[7] Voorzeker, de Heere </a:t>
            </a:r>
            <a:r>
              <a:rPr lang="nl-BE" sz="2800" i="1" dirty="0" err="1">
                <a:solidFill>
                  <a:srgbClr val="0070C0"/>
                </a:solidFill>
              </a:rPr>
              <a:t>HEERE</a:t>
            </a:r>
            <a:r>
              <a:rPr lang="nl-BE" sz="2800" i="1" dirty="0">
                <a:solidFill>
                  <a:srgbClr val="0070C0"/>
                </a:solidFill>
              </a:rPr>
              <a:t> doet niets tenzij Hij Zijn </a:t>
            </a:r>
            <a:r>
              <a:rPr lang="nl-BE" sz="2800" b="1" i="1" dirty="0">
                <a:solidFill>
                  <a:srgbClr val="0070C0"/>
                </a:solidFill>
              </a:rPr>
              <a:t>geheimenis</a:t>
            </a:r>
            <a:r>
              <a:rPr lang="nl-BE" sz="2800" i="1" dirty="0">
                <a:solidFill>
                  <a:srgbClr val="0070C0"/>
                </a:solidFill>
              </a:rPr>
              <a:t> heeft geopenbaard aan Zijn </a:t>
            </a:r>
            <a:r>
              <a:rPr lang="nl-BE" sz="2800" b="1" i="1" dirty="0">
                <a:solidFill>
                  <a:srgbClr val="0070C0"/>
                </a:solidFill>
              </a:rPr>
              <a:t>dienaren</a:t>
            </a:r>
            <a:r>
              <a:rPr lang="nl-BE" sz="2800" i="1" dirty="0">
                <a:solidFill>
                  <a:srgbClr val="0070C0"/>
                </a:solidFill>
              </a:rPr>
              <a:t>, de </a:t>
            </a:r>
            <a:r>
              <a:rPr lang="nl-BE" sz="2800" b="1" i="1" dirty="0">
                <a:solidFill>
                  <a:srgbClr val="0070C0"/>
                </a:solidFill>
              </a:rPr>
              <a:t>profeten</a:t>
            </a:r>
            <a:r>
              <a:rPr lang="nl-BE" sz="2800" i="1" dirty="0">
                <a:solidFill>
                  <a:srgbClr val="0070C0"/>
                </a:solidFill>
              </a:rPr>
              <a:t>.</a:t>
            </a:r>
          </a:p>
          <a:p>
            <a:pPr algn="just"/>
            <a:endParaRPr lang="nl-BE" sz="2800" i="1" dirty="0">
              <a:solidFill>
                <a:srgbClr val="0070C0"/>
              </a:solidFill>
            </a:endParaRPr>
          </a:p>
          <a:p>
            <a:pPr marL="342900" indent="-342900" algn="just">
              <a:buFont typeface="Arial" panose="020B0604020202020204" pitchFamily="34" charset="0"/>
              <a:buChar char="•"/>
            </a:pPr>
            <a:r>
              <a:rPr lang="nl-NL" sz="2400" dirty="0">
                <a:solidFill>
                  <a:srgbClr val="000000"/>
                </a:solidFill>
              </a:rPr>
              <a:t>In de grondtekst (Hebreeuws) wordt expliciet verwezen naar de verbondsnaam van God, Zijn verbond met Israël: </a:t>
            </a:r>
            <a:r>
              <a:rPr lang="nl-NL" sz="2400" i="1" dirty="0">
                <a:solidFill>
                  <a:srgbClr val="000000"/>
                </a:solidFill>
              </a:rPr>
              <a:t>Heere</a:t>
            </a:r>
            <a:r>
              <a:rPr lang="nl-NL" sz="2400" dirty="0">
                <a:solidFill>
                  <a:srgbClr val="000000"/>
                </a:solidFill>
              </a:rPr>
              <a:t> (</a:t>
            </a:r>
            <a:r>
              <a:rPr lang="nl-NL" sz="2400" dirty="0" err="1">
                <a:solidFill>
                  <a:srgbClr val="000000"/>
                </a:solidFill>
              </a:rPr>
              <a:t>Adonai</a:t>
            </a:r>
            <a:r>
              <a:rPr lang="nl-NL" sz="2400" dirty="0">
                <a:solidFill>
                  <a:srgbClr val="000000"/>
                </a:solidFill>
              </a:rPr>
              <a:t>) </a:t>
            </a:r>
            <a:r>
              <a:rPr lang="nl-NL" sz="2400" b="1" dirty="0">
                <a:solidFill>
                  <a:srgbClr val="000000"/>
                </a:solidFill>
              </a:rPr>
              <a:t>HEERE</a:t>
            </a:r>
            <a:r>
              <a:rPr lang="nl-NL" sz="2400" dirty="0">
                <a:solidFill>
                  <a:srgbClr val="000000"/>
                </a:solidFill>
              </a:rPr>
              <a:t> (</a:t>
            </a:r>
            <a:r>
              <a:rPr lang="nl-NL" sz="2400" dirty="0" err="1">
                <a:solidFill>
                  <a:srgbClr val="000000"/>
                </a:solidFill>
              </a:rPr>
              <a:t>Yahweh</a:t>
            </a:r>
            <a:r>
              <a:rPr lang="nl-NL" sz="2400" dirty="0">
                <a:solidFill>
                  <a:srgbClr val="000000"/>
                </a:solidFill>
              </a:rPr>
              <a:t>).</a:t>
            </a:r>
          </a:p>
        </p:txBody>
      </p:sp>
    </p:spTree>
    <p:extLst>
      <p:ext uri="{BB962C8B-B14F-4D97-AF65-F5344CB8AC3E}">
        <p14:creationId xmlns:p14="http://schemas.microsoft.com/office/powerpoint/2010/main" val="306384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7" y="120402"/>
            <a:ext cx="10969172" cy="6617196"/>
          </a:xfrm>
          <a:prstGeom prst="rect">
            <a:avLst/>
          </a:prstGeom>
          <a:solidFill>
            <a:schemeClr val="bg1">
              <a:alpha val="95000"/>
            </a:schemeClr>
          </a:solidFill>
        </p:spPr>
        <p:txBody>
          <a:bodyPr wrap="square" rtlCol="0">
            <a:spAutoFit/>
          </a:bodyPr>
          <a:lstStyle/>
          <a:p>
            <a:pPr algn="ctr"/>
            <a:r>
              <a:rPr lang="nl-BE" sz="3200" b="1" dirty="0" err="1">
                <a:solidFill>
                  <a:srgbClr val="C00000"/>
                </a:solidFill>
              </a:rPr>
              <a:t>God’s</a:t>
            </a:r>
            <a:r>
              <a:rPr lang="nl-BE" sz="3200" b="1" dirty="0">
                <a:solidFill>
                  <a:srgbClr val="C00000"/>
                </a:solidFill>
              </a:rPr>
              <a:t> belofte van de ultieme Profeet, de Messias</a:t>
            </a:r>
          </a:p>
          <a:p>
            <a:pPr marL="342900" indent="-342900" algn="just">
              <a:buFont typeface="Arial" panose="020B0604020202020204" pitchFamily="34" charset="0"/>
              <a:buChar char="•"/>
            </a:pPr>
            <a:endParaRPr lang="nl-NL" sz="2000" dirty="0">
              <a:solidFill>
                <a:srgbClr val="000000"/>
              </a:solidFill>
            </a:endParaRPr>
          </a:p>
          <a:p>
            <a:pPr marL="342900" indent="-342900" algn="just">
              <a:buFont typeface="Arial" panose="020B0604020202020204" pitchFamily="34" charset="0"/>
              <a:buChar char="•"/>
            </a:pPr>
            <a:r>
              <a:rPr lang="nl-NL" sz="2000" dirty="0">
                <a:solidFill>
                  <a:srgbClr val="000000"/>
                </a:solidFill>
              </a:rPr>
              <a:t>God spreekt ALTIJD de waarheid, want Hij is DE Waarheid.</a:t>
            </a:r>
          </a:p>
          <a:p>
            <a:pPr marL="342900" indent="-342900" algn="just">
              <a:buFont typeface="Arial" panose="020B0604020202020204" pitchFamily="34" charset="0"/>
              <a:buChar char="•"/>
            </a:pPr>
            <a:r>
              <a:rPr lang="nl-NL" sz="2000" dirty="0">
                <a:solidFill>
                  <a:srgbClr val="000000"/>
                </a:solidFill>
              </a:rPr>
              <a:t>God kent volmaakt de </a:t>
            </a:r>
            <a:r>
              <a:rPr lang="nl-NL" sz="2000" b="1" dirty="0">
                <a:solidFill>
                  <a:srgbClr val="000000"/>
                </a:solidFill>
              </a:rPr>
              <a:t>toekomst</a:t>
            </a:r>
            <a:r>
              <a:rPr lang="nl-NL" sz="2000" dirty="0">
                <a:solidFill>
                  <a:srgbClr val="000000"/>
                </a:solidFill>
              </a:rPr>
              <a:t>, waardoor er een eenvoudige </a:t>
            </a:r>
            <a:r>
              <a:rPr lang="nl-NL" sz="2000" b="1" dirty="0">
                <a:solidFill>
                  <a:srgbClr val="000000"/>
                </a:solidFill>
              </a:rPr>
              <a:t>test</a:t>
            </a:r>
            <a:r>
              <a:rPr lang="nl-NL" sz="2000" dirty="0">
                <a:solidFill>
                  <a:srgbClr val="000000"/>
                </a:solidFill>
              </a:rPr>
              <a:t> is voor Bijbelse profetie.</a:t>
            </a:r>
          </a:p>
          <a:p>
            <a:pPr marL="457200" indent="-457200" algn="just">
              <a:buFont typeface="Arial" panose="020B0604020202020204" pitchFamily="34" charset="0"/>
              <a:buChar char="•"/>
            </a:pPr>
            <a:r>
              <a:rPr lang="nl-BE" sz="2400" b="1" i="1" dirty="0">
                <a:solidFill>
                  <a:srgbClr val="0070C0"/>
                </a:solidFill>
              </a:rPr>
              <a:t>Deuteronomium 18:18-22 [HSV] </a:t>
            </a:r>
          </a:p>
          <a:p>
            <a:pPr algn="just"/>
            <a:r>
              <a:rPr lang="nl-BE" sz="2400" i="1" dirty="0">
                <a:solidFill>
                  <a:srgbClr val="0070C0"/>
                </a:solidFill>
              </a:rPr>
              <a:t>[18] Ik zal een </a:t>
            </a:r>
            <a:r>
              <a:rPr lang="nl-BE" sz="2400" b="1" i="1" dirty="0">
                <a:solidFill>
                  <a:srgbClr val="0070C0"/>
                </a:solidFill>
              </a:rPr>
              <a:t>Profeet</a:t>
            </a:r>
            <a:r>
              <a:rPr lang="nl-BE" sz="2400" i="1" dirty="0">
                <a:solidFill>
                  <a:srgbClr val="0070C0"/>
                </a:solidFill>
              </a:rPr>
              <a:t> voor hen doen opstaan uit het midden van hun broeders, zoals u (= Mozes). Ik zal Mijn woorden in Zijn mond geven, en alles wat Ik Hem gebied, zal Hij tot hen spreken.</a:t>
            </a:r>
          </a:p>
          <a:p>
            <a:pPr algn="just"/>
            <a:r>
              <a:rPr lang="nl-BE" sz="2400" i="1" dirty="0">
                <a:solidFill>
                  <a:srgbClr val="0070C0"/>
                </a:solidFill>
              </a:rPr>
              <a:t>[19] En met de man die niet naar Mijn woorden luistert, die </a:t>
            </a:r>
            <a:r>
              <a:rPr lang="nl-BE" sz="2400" b="1" i="1" dirty="0">
                <a:solidFill>
                  <a:srgbClr val="C00000"/>
                </a:solidFill>
              </a:rPr>
              <a:t>Hij</a:t>
            </a:r>
            <a:r>
              <a:rPr lang="nl-BE" sz="2400" i="1" dirty="0">
                <a:solidFill>
                  <a:srgbClr val="0070C0"/>
                </a:solidFill>
              </a:rPr>
              <a:t> in Mijn Naam spreekt, zal het zo zijn: Ik zal rekenschap van hem eisen.</a:t>
            </a:r>
          </a:p>
          <a:p>
            <a:pPr algn="just"/>
            <a:r>
              <a:rPr lang="nl-BE" sz="2400" i="1" dirty="0">
                <a:solidFill>
                  <a:srgbClr val="0070C0"/>
                </a:solidFill>
              </a:rPr>
              <a:t>[20] Maar de profeet die overmoedig handelt door een woord in Mijn Naam te spreken, of die in de naam van andere goden spreekt, die profeet zal sterven.</a:t>
            </a:r>
          </a:p>
          <a:p>
            <a:pPr algn="just"/>
            <a:r>
              <a:rPr lang="nl-BE" sz="2400" i="1" dirty="0">
                <a:solidFill>
                  <a:srgbClr val="0070C0"/>
                </a:solidFill>
              </a:rPr>
              <a:t>[21] Wanneer u dan in uw hart zegt: Hoe kunnen wij het woord herkennen dat de HEERE gesproken heeft?</a:t>
            </a:r>
          </a:p>
          <a:p>
            <a:pPr algn="just"/>
            <a:r>
              <a:rPr lang="nl-BE" sz="2400" i="1" dirty="0">
                <a:solidFill>
                  <a:srgbClr val="0070C0"/>
                </a:solidFill>
              </a:rPr>
              <a:t>[22] Wanneer die profeet in de Naam van de HEERE spreekt, </a:t>
            </a:r>
            <a:r>
              <a:rPr lang="nl-BE" sz="2400" b="1" i="1" dirty="0">
                <a:solidFill>
                  <a:srgbClr val="0070C0"/>
                </a:solidFill>
              </a:rPr>
              <a:t>en het gebeurt niet en het komt niet uit, dan is dat een woord dat de HEERE niet gesproken heeft</a:t>
            </a:r>
            <a:r>
              <a:rPr lang="nl-BE" sz="2400" i="1" dirty="0">
                <a:solidFill>
                  <a:srgbClr val="0070C0"/>
                </a:solidFill>
              </a:rPr>
              <a:t>. In overmoed heeft die profeet dat gesproken; wees niet bevreesd voor hem.</a:t>
            </a:r>
          </a:p>
          <a:p>
            <a:pPr algn="just"/>
            <a:endParaRPr lang="nl-BE" sz="2000" i="1" dirty="0">
              <a:solidFill>
                <a:srgbClr val="0070C0"/>
              </a:solidFill>
            </a:endParaRPr>
          </a:p>
        </p:txBody>
      </p:sp>
    </p:spTree>
    <p:extLst>
      <p:ext uri="{BB962C8B-B14F-4D97-AF65-F5344CB8AC3E}">
        <p14:creationId xmlns:p14="http://schemas.microsoft.com/office/powerpoint/2010/main" val="332397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41757" y="120402"/>
            <a:ext cx="10969172" cy="6617196"/>
          </a:xfrm>
          <a:prstGeom prst="rect">
            <a:avLst/>
          </a:prstGeom>
          <a:solidFill>
            <a:schemeClr val="bg1">
              <a:alpha val="95000"/>
            </a:schemeClr>
          </a:solidFill>
        </p:spPr>
        <p:txBody>
          <a:bodyPr wrap="square" rtlCol="0">
            <a:spAutoFit/>
          </a:bodyPr>
          <a:lstStyle/>
          <a:p>
            <a:pPr algn="ctr"/>
            <a:r>
              <a:rPr lang="nl-BE" sz="3200" b="1" dirty="0">
                <a:solidFill>
                  <a:srgbClr val="C00000"/>
                </a:solidFill>
              </a:rPr>
              <a:t>Het geschenk van God – de vijfvoudige bediening</a:t>
            </a:r>
          </a:p>
          <a:p>
            <a:pPr algn="ct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God schenkt de </a:t>
            </a:r>
            <a:r>
              <a:rPr lang="nl-NL" sz="2400" b="1" dirty="0">
                <a:solidFill>
                  <a:srgbClr val="000000"/>
                </a:solidFill>
              </a:rPr>
              <a:t>vijfvoudige bediening </a:t>
            </a:r>
            <a:r>
              <a:rPr lang="nl-NL" sz="2400" dirty="0">
                <a:solidFill>
                  <a:srgbClr val="000000"/>
                </a:solidFill>
              </a:rPr>
              <a:t>om de heiligen toe te rusten tot het werk van dienstbetoon en tot opbouw van het lichaam van Christus, maar ook om de eenheid in het geloof tot de volle kennis van Christus te versterken.</a:t>
            </a:r>
          </a:p>
          <a:p>
            <a:pPr marL="342900" indent="-342900" algn="just">
              <a:buFont typeface="Arial" panose="020B0604020202020204" pitchFamily="34" charset="0"/>
              <a:buChar char="•"/>
            </a:pPr>
            <a:endParaRPr lang="nl-NL" sz="2400" dirty="0">
              <a:solidFill>
                <a:srgbClr val="000000"/>
              </a:solidFill>
            </a:endParaRPr>
          </a:p>
          <a:p>
            <a:pPr marL="457200" indent="-457200" algn="just">
              <a:buFont typeface="Arial" panose="020B0604020202020204" pitchFamily="34" charset="0"/>
              <a:buChar char="•"/>
            </a:pPr>
            <a:r>
              <a:rPr lang="nl-BE" sz="2800" b="1" i="1" dirty="0" err="1">
                <a:solidFill>
                  <a:srgbClr val="0070C0"/>
                </a:solidFill>
              </a:rPr>
              <a:t>Efeze</a:t>
            </a:r>
            <a:r>
              <a:rPr lang="nl-BE" sz="2800" b="1" i="1" dirty="0">
                <a:solidFill>
                  <a:srgbClr val="0070C0"/>
                </a:solidFill>
              </a:rPr>
              <a:t> 4:11-13 [HSV] </a:t>
            </a:r>
          </a:p>
          <a:p>
            <a:pPr algn="just"/>
            <a:r>
              <a:rPr lang="nl-BE" sz="2800" i="1" dirty="0">
                <a:solidFill>
                  <a:srgbClr val="0070C0"/>
                </a:solidFill>
              </a:rPr>
              <a:t>[11] En Hij heeft sommigen gegeven als </a:t>
            </a:r>
            <a:r>
              <a:rPr lang="nl-BE" sz="2800" b="1" i="1" dirty="0">
                <a:solidFill>
                  <a:srgbClr val="0070C0"/>
                </a:solidFill>
              </a:rPr>
              <a:t>apostelen</a:t>
            </a:r>
            <a:r>
              <a:rPr lang="nl-BE" sz="2800" i="1" dirty="0">
                <a:solidFill>
                  <a:srgbClr val="0070C0"/>
                </a:solidFill>
              </a:rPr>
              <a:t>, anderen als </a:t>
            </a:r>
            <a:r>
              <a:rPr lang="nl-BE" sz="2800" b="1" i="1" dirty="0">
                <a:solidFill>
                  <a:srgbClr val="0070C0"/>
                </a:solidFill>
              </a:rPr>
              <a:t>profeten</a:t>
            </a:r>
            <a:r>
              <a:rPr lang="nl-BE" sz="2800" i="1" dirty="0">
                <a:solidFill>
                  <a:srgbClr val="0070C0"/>
                </a:solidFill>
              </a:rPr>
              <a:t>, weer anderen als </a:t>
            </a:r>
            <a:r>
              <a:rPr lang="nl-BE" sz="2800" b="1" i="1" dirty="0">
                <a:solidFill>
                  <a:srgbClr val="0070C0"/>
                </a:solidFill>
              </a:rPr>
              <a:t>evangelisten</a:t>
            </a:r>
            <a:r>
              <a:rPr lang="nl-BE" sz="2800" i="1" dirty="0">
                <a:solidFill>
                  <a:srgbClr val="0070C0"/>
                </a:solidFill>
              </a:rPr>
              <a:t> en nog weer anderen als </a:t>
            </a:r>
            <a:r>
              <a:rPr lang="nl-BE" sz="2800" b="1" i="1" dirty="0">
                <a:solidFill>
                  <a:srgbClr val="0070C0"/>
                </a:solidFill>
              </a:rPr>
              <a:t>herders</a:t>
            </a:r>
            <a:r>
              <a:rPr lang="nl-BE" sz="2800" i="1" dirty="0">
                <a:solidFill>
                  <a:srgbClr val="0070C0"/>
                </a:solidFill>
              </a:rPr>
              <a:t> en </a:t>
            </a:r>
            <a:r>
              <a:rPr lang="nl-BE" sz="2800" b="1" i="1" dirty="0">
                <a:solidFill>
                  <a:srgbClr val="0070C0"/>
                </a:solidFill>
              </a:rPr>
              <a:t>leraars</a:t>
            </a:r>
            <a:r>
              <a:rPr lang="nl-BE" sz="2800" i="1" dirty="0">
                <a:solidFill>
                  <a:srgbClr val="0070C0"/>
                </a:solidFill>
              </a:rPr>
              <a:t>.</a:t>
            </a:r>
          </a:p>
          <a:p>
            <a:pPr algn="just"/>
            <a:r>
              <a:rPr lang="nl-BE" sz="2800" i="1" dirty="0">
                <a:solidFill>
                  <a:srgbClr val="0070C0"/>
                </a:solidFill>
              </a:rPr>
              <a:t>[12] om de heiligen toe te rusten, tot het werk van </a:t>
            </a:r>
            <a:r>
              <a:rPr lang="nl-BE" sz="2800" b="1" i="1" dirty="0">
                <a:solidFill>
                  <a:srgbClr val="0070C0"/>
                </a:solidFill>
              </a:rPr>
              <a:t>dienstbetoon</a:t>
            </a:r>
            <a:r>
              <a:rPr lang="nl-BE" sz="2800" i="1" dirty="0">
                <a:solidFill>
                  <a:srgbClr val="0070C0"/>
                </a:solidFill>
              </a:rPr>
              <a:t>, tot </a:t>
            </a:r>
            <a:r>
              <a:rPr lang="nl-BE" sz="2800" b="1" i="1" dirty="0">
                <a:solidFill>
                  <a:srgbClr val="0070C0"/>
                </a:solidFill>
              </a:rPr>
              <a:t>opbouw van het lichaam van Christus</a:t>
            </a:r>
            <a:r>
              <a:rPr lang="nl-BE" sz="2800" i="1" dirty="0">
                <a:solidFill>
                  <a:srgbClr val="0070C0"/>
                </a:solidFill>
              </a:rPr>
              <a:t>,</a:t>
            </a:r>
          </a:p>
          <a:p>
            <a:pPr algn="just"/>
            <a:r>
              <a:rPr lang="nl-BE" sz="2800" i="1" dirty="0">
                <a:solidFill>
                  <a:srgbClr val="0070C0"/>
                </a:solidFill>
              </a:rPr>
              <a:t>[13] totdat wij allen komen tot de </a:t>
            </a:r>
            <a:r>
              <a:rPr lang="nl-BE" sz="2800" b="1" i="1" dirty="0">
                <a:solidFill>
                  <a:srgbClr val="0070C0"/>
                </a:solidFill>
              </a:rPr>
              <a:t>eenheid van het geloof</a:t>
            </a:r>
            <a:r>
              <a:rPr lang="nl-BE" sz="2800" i="1" dirty="0">
                <a:solidFill>
                  <a:srgbClr val="0070C0"/>
                </a:solidFill>
              </a:rPr>
              <a:t> en van </a:t>
            </a:r>
            <a:r>
              <a:rPr lang="nl-BE" sz="2800" b="1" i="1" dirty="0">
                <a:solidFill>
                  <a:srgbClr val="0070C0"/>
                </a:solidFill>
              </a:rPr>
              <a:t>de kennis van de Zoon van God</a:t>
            </a:r>
            <a:r>
              <a:rPr lang="nl-BE" sz="2800" i="1" dirty="0">
                <a:solidFill>
                  <a:srgbClr val="0070C0"/>
                </a:solidFill>
              </a:rPr>
              <a:t>, tot een volwassen man, tot de maat van de grootte van de volheid van Christus.</a:t>
            </a:r>
          </a:p>
          <a:p>
            <a:pPr marL="342900" indent="-342900" algn="just">
              <a:buFont typeface="Arial" panose="020B0604020202020204" pitchFamily="34" charset="0"/>
              <a:buChar char="•"/>
            </a:pPr>
            <a:endParaRPr lang="nl-NL" sz="2400" dirty="0">
              <a:solidFill>
                <a:srgbClr val="000000"/>
              </a:solidFill>
            </a:endParaRPr>
          </a:p>
        </p:txBody>
      </p:sp>
    </p:spTree>
    <p:extLst>
      <p:ext uri="{BB962C8B-B14F-4D97-AF65-F5344CB8AC3E}">
        <p14:creationId xmlns:p14="http://schemas.microsoft.com/office/powerpoint/2010/main" val="32357946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2494</Words>
  <Application>Microsoft Office PowerPoint</Application>
  <PresentationFormat>Breedbeeld</PresentationFormat>
  <Paragraphs>189</Paragraphs>
  <Slides>23</Slides>
  <Notes>23</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23</vt:i4>
      </vt:variant>
    </vt:vector>
  </HeadingPairs>
  <TitlesOfParts>
    <vt:vector size="28" baseType="lpstr">
      <vt:lpstr>Arial</vt:lpstr>
      <vt:lpstr>Calibri</vt:lpstr>
      <vt:lpstr>Calibri Light</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1267</cp:revision>
  <cp:lastPrinted>2024-03-24T12:06:06Z</cp:lastPrinted>
  <dcterms:created xsi:type="dcterms:W3CDTF">2018-09-23T12:23:26Z</dcterms:created>
  <dcterms:modified xsi:type="dcterms:W3CDTF">2024-05-25T09:08:12Z</dcterms:modified>
</cp:coreProperties>
</file>