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30" r:id="rId3"/>
    <p:sldId id="534" r:id="rId4"/>
    <p:sldId id="535" r:id="rId5"/>
    <p:sldId id="532" r:id="rId6"/>
    <p:sldId id="537" r:id="rId7"/>
    <p:sldId id="539" r:id="rId8"/>
    <p:sldId id="540" r:id="rId9"/>
    <p:sldId id="541" r:id="rId10"/>
    <p:sldId id="542" r:id="rId11"/>
    <p:sldId id="543" r:id="rId12"/>
    <p:sldId id="522" r:id="rId13"/>
    <p:sldId id="545" r:id="rId14"/>
    <p:sldId id="289" r:id="rId15"/>
  </p:sldIdLst>
  <p:sldSz cx="12192000" cy="6858000"/>
  <p:notesSz cx="6881813" cy="100028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9510A81-88EB-4548-A427-95DBBAB08465}">
          <p14:sldIdLst>
            <p14:sldId id="256"/>
            <p14:sldId id="530"/>
            <p14:sldId id="534"/>
            <p14:sldId id="535"/>
            <p14:sldId id="532"/>
            <p14:sldId id="537"/>
            <p14:sldId id="539"/>
            <p14:sldId id="540"/>
            <p14:sldId id="541"/>
            <p14:sldId id="542"/>
            <p14:sldId id="543"/>
            <p14:sldId id="522"/>
            <p14:sldId id="545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0" autoAdjust="0"/>
    <p:restoredTop sz="58869" autoAdjust="0"/>
  </p:normalViewPr>
  <p:slideViewPr>
    <p:cSldViewPr snapToGrid="0" showGuides="1">
      <p:cViewPr varScale="1">
        <p:scale>
          <a:sx n="93" d="100"/>
          <a:sy n="93" d="100"/>
        </p:scale>
        <p:origin x="2792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8106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A110616-5839-4ADD-8AFB-BD60349FFB48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8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4" y="9500962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8106" y="9500962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A1C996E-B989-4AB0-AD63-C64B73E7A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0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500" b="1" dirty="0"/>
          </a:p>
          <a:p>
            <a:endParaRPr lang="nl-BE" sz="15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69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36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327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73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868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78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455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8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78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352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4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46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731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567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A18E2-357D-47C1-A2FD-C0DC7383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123958-7FDD-43C8-A3BE-FC0D2CDE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0CB72-45D5-4E8B-9D64-8014AC46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E6A61-A658-4A93-BA78-949BEFE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60D17-869F-47D9-B7E4-48A3304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9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FE775-ED2F-49FA-A6B7-4F25D15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5EC6FB-8156-4650-836E-DE466327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19308B-8D94-4AFF-A739-6996522F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B15FA-4812-4579-8666-1533FE8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07A2C-411F-4EF3-AA44-CEE66FB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6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647082-CA00-43B8-904D-6E0097E11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244F28-8CCD-4AD6-B6BD-E00F550F6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C91A32-7679-40CF-AC67-5BE8C1B6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9AF41-7E6B-4CF0-87C2-84B33789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D3E14-554E-45C9-8DDD-EABA427B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8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B7C6D-04D4-4B99-A1F5-6F0AD454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327C9-902A-499E-A42F-F0E31D16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E8C51-A938-4D21-8131-21194D10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D3F8A3-4CF7-493E-8E37-3A9C58C3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3A5EE-0D6E-431B-8766-E69FF03F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1C1C2-BB45-4D75-91E2-780EE5A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8C4B8D-CC30-480C-B2BD-E12CB97A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F32F4-7304-4369-9B08-E753E9C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8AC69-9D88-4115-9FAE-7607AB5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7694A-286C-4BA1-B115-41AF421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3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F440-6A98-474A-8AA9-1B833C7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E940-2DC7-4105-9CFB-411664E8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181952-D716-400E-83E7-8E99A834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55B52E-35A4-49AD-8DE7-915BE928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9952B-09E9-4016-9DD4-61800E5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D6A97-F73A-4951-BB58-E26D1C4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6CB9-8F57-4BA6-A8A8-26DD4FFA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80FDC7-21CF-455B-81A8-E0D72D5C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AAAEA-ABD8-42D8-9309-A9187542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17C636-1AB3-4578-B38C-D01ADD67A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637D02-451F-4AC5-88DE-73E9680E0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CABB2F-17F5-4662-8532-97CC68D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1842E8-F942-40D6-A48D-76C01EEE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CB6E13-2845-4D55-A109-115B7A1C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8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2377-56DB-4DA4-9E25-9C4B681E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BB8BB4-1987-464C-BA92-CFD3A5AE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865645-3699-4E24-B712-CE109CC5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90F2D9-C336-4E55-8381-B76A715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8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E1971D-B016-4E67-A365-EE5BC993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3C6C8D-9556-46B0-A98A-948EEA1E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9A1B22-9A0D-4098-92B4-1162717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323E8-EFAF-4C82-999F-C2C530B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F3F18-EDE0-4414-A716-EA40101B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618520-ED58-4B7B-8FAC-2AA7CCCDF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A86D6-C314-48FE-8652-64C9E0FC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A8567B-1C64-4B31-8E45-9034B6C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FC0B4-B521-41C4-97B2-1D562E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AE8C-4683-4BF7-9A76-B239E600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E36A39-299E-4DAA-B98D-FC55AB06D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3467E-D4A6-4DB1-8029-4FECFC48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8C671E-7ED9-45F8-8096-E286846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0A1FDB-8358-44FF-9170-A11DA0E3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926540-B598-4A35-BC5C-150742A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6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940DA5-B4E8-41C6-A564-53FCAFEC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C2389F-0B1B-449A-BB5D-E434848F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BAE34-890C-40F5-A392-FC2ADAC44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7CA1-EC21-435A-869A-B9D8D74CBBC2}" type="datetimeFigureOut">
              <a:rPr lang="nl-BE" smtClean="0"/>
              <a:t>13/05/2023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48E106-91EB-419B-AB00-15C4AEF9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7D7AF1-CF87-4E7F-8014-CBE31511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CECB5A4-E78E-42BE-81F7-1AC310302E67}"/>
              </a:ext>
            </a:extLst>
          </p:cNvPr>
          <p:cNvSpPr txBox="1"/>
          <p:nvPr/>
        </p:nvSpPr>
        <p:spPr>
          <a:xfrm>
            <a:off x="4531484" y="172196"/>
            <a:ext cx="76605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2060"/>
                </a:solidFill>
              </a:rPr>
              <a:t>Evangelische</a:t>
            </a:r>
            <a:r>
              <a:rPr lang="nl-BE" sz="3600" b="1" dirty="0">
                <a:solidFill>
                  <a:srgbClr val="002060"/>
                </a:solidFill>
              </a:rPr>
              <a:t> Kerk Koekelare</a:t>
            </a:r>
          </a:p>
          <a:p>
            <a:pPr algn="ctr"/>
            <a:r>
              <a:rPr lang="nl-BE" sz="3600" b="1" dirty="0">
                <a:solidFill>
                  <a:srgbClr val="002060"/>
                </a:solidFill>
              </a:rPr>
              <a:t>Prediking zondag 14 mei 2023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47A019-4F4D-4E8F-BE54-D58A4735C6A0}"/>
              </a:ext>
            </a:extLst>
          </p:cNvPr>
          <p:cNvSpPr txBox="1"/>
          <p:nvPr/>
        </p:nvSpPr>
        <p:spPr>
          <a:xfrm>
            <a:off x="715020" y="4652525"/>
            <a:ext cx="1126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7030A0"/>
                </a:solidFill>
              </a:rPr>
              <a:t>Het huwelijk en het gezin als het beeld van onze Schepper</a:t>
            </a:r>
          </a:p>
        </p:txBody>
      </p:sp>
    </p:spTree>
    <p:extLst>
      <p:ext uri="{BB962C8B-B14F-4D97-AF65-F5344CB8AC3E}">
        <p14:creationId xmlns:p14="http://schemas.microsoft.com/office/powerpoint/2010/main" val="102143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274290"/>
            <a:ext cx="10342196" cy="557075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De relaties binnen de Drie-Eenheid</a:t>
            </a:r>
          </a:p>
          <a:p>
            <a:pPr algn="ctr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</a:rPr>
              <a:t>De relatie tussen God de Vader en God de Heilige Geest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14:26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[26] Maar de Trooster, de Heilige Geest, Die de </a:t>
            </a:r>
            <a:r>
              <a:rPr lang="nl-BE" sz="2400" b="1" i="1" dirty="0">
                <a:solidFill>
                  <a:srgbClr val="0070C0"/>
                </a:solidFill>
              </a:rPr>
              <a:t>Vader</a:t>
            </a:r>
            <a:r>
              <a:rPr lang="nl-BE" sz="2400" i="1" dirty="0">
                <a:solidFill>
                  <a:srgbClr val="0070C0"/>
                </a:solidFill>
              </a:rPr>
              <a:t> zenden zal in Mijn Naam, Die zal u in alles onderwijzen en u in herinnering brengen alles wat Ik u gezegd heb.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Lukas 11:13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[13] Als u die slecht bent, uw kinderen dus goede gaven weet te geven, hoeveel te meer zal de hemelse </a:t>
            </a:r>
            <a:r>
              <a:rPr lang="nl-BE" sz="2400" b="1" i="1" dirty="0">
                <a:solidFill>
                  <a:srgbClr val="0070C0"/>
                </a:solidFill>
              </a:rPr>
              <a:t>Vader</a:t>
            </a:r>
            <a:r>
              <a:rPr lang="nl-BE" sz="2400" i="1" dirty="0">
                <a:solidFill>
                  <a:srgbClr val="0070C0"/>
                </a:solidFill>
              </a:rPr>
              <a:t> de Heilige Geest geven aan hen die tot Hem bidden?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274290"/>
            <a:ext cx="10342196" cy="520142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De relaties binnen de Drie-Eenheid</a:t>
            </a:r>
          </a:p>
          <a:p>
            <a:pPr algn="ctr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</a:rPr>
              <a:t>De relatie tussen God de Zoon en God de Heilige Geest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1:33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[33] En ik kende Hem niet, maar Hij Die mij gezonden heeft om te dopen met water, Die had tegen mij gezegd: Op Wie u de Geest zult zien neerdalen en op Hem blijven, </a:t>
            </a:r>
            <a:r>
              <a:rPr lang="nl-BE" sz="2400" b="1" i="1" dirty="0">
                <a:solidFill>
                  <a:srgbClr val="0070C0"/>
                </a:solidFill>
              </a:rPr>
              <a:t>Die is het Die met de Heilige Geest doopt</a:t>
            </a:r>
            <a:r>
              <a:rPr lang="nl-BE" sz="2400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Lukas 4:14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[14] En Jezus keerde door de </a:t>
            </a:r>
            <a:r>
              <a:rPr lang="nl-BE" sz="2400" b="1" i="1" dirty="0">
                <a:solidFill>
                  <a:srgbClr val="0070C0"/>
                </a:solidFill>
              </a:rPr>
              <a:t>kracht van de Geest </a:t>
            </a:r>
            <a:r>
              <a:rPr lang="nl-BE" sz="2400" i="1" dirty="0">
                <a:solidFill>
                  <a:srgbClr val="0070C0"/>
                </a:solidFill>
              </a:rPr>
              <a:t>terug naar Galilea, en het gerucht over Hem verspreidde zich door heel de omgeving.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8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346" y="316506"/>
            <a:ext cx="10342196" cy="538609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Het wezen van God in relatie tot het huwelijk/gezin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BE" sz="2400" b="1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Genesis 2:24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[24] Daarom zal een man zijn vader en zijn moeder verlaten en zich aan zijn vrouw hechten; en zij zullen tot </a:t>
            </a:r>
            <a:r>
              <a:rPr lang="nl-BE" sz="2400" b="1" i="1" dirty="0">
                <a:solidFill>
                  <a:srgbClr val="0070C0"/>
                </a:solidFill>
              </a:rPr>
              <a:t>één vlees </a:t>
            </a:r>
            <a:r>
              <a:rPr lang="nl-BE" sz="2400" i="1" dirty="0">
                <a:solidFill>
                  <a:srgbClr val="0070C0"/>
                </a:solidFill>
              </a:rPr>
              <a:t>zijn.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 err="1">
                <a:solidFill>
                  <a:srgbClr val="0070C0"/>
                </a:solidFill>
              </a:rPr>
              <a:t>Efeze</a:t>
            </a:r>
            <a:r>
              <a:rPr lang="nl-BE" sz="2400" b="1" i="1" dirty="0">
                <a:solidFill>
                  <a:srgbClr val="0070C0"/>
                </a:solidFill>
              </a:rPr>
              <a:t> 5:25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[25] </a:t>
            </a:r>
            <a:r>
              <a:rPr lang="nl-BE" sz="2400" b="1" i="1" dirty="0">
                <a:solidFill>
                  <a:srgbClr val="0070C0"/>
                </a:solidFill>
              </a:rPr>
              <a:t>Mannen</a:t>
            </a:r>
            <a:r>
              <a:rPr lang="nl-BE" sz="2400" i="1" dirty="0">
                <a:solidFill>
                  <a:srgbClr val="0070C0"/>
                </a:solidFill>
              </a:rPr>
              <a:t>, heb uw eigen vrouw lief, zoals ook Christus de gemeente liefgehad heeft en Zich voor haar heeft overgegeven.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 err="1">
                <a:solidFill>
                  <a:srgbClr val="0070C0"/>
                </a:solidFill>
              </a:rPr>
              <a:t>Efeze</a:t>
            </a:r>
            <a:r>
              <a:rPr lang="nl-BE" sz="2400" b="1" i="1" dirty="0">
                <a:solidFill>
                  <a:srgbClr val="0070C0"/>
                </a:solidFill>
              </a:rPr>
              <a:t> 5:22-23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[22] </a:t>
            </a:r>
            <a:r>
              <a:rPr lang="nl-BE" sz="2400" b="1" i="1" dirty="0">
                <a:solidFill>
                  <a:srgbClr val="0070C0"/>
                </a:solidFill>
              </a:rPr>
              <a:t>Vrouwen</a:t>
            </a:r>
            <a:r>
              <a:rPr lang="nl-BE" sz="2400" i="1" dirty="0">
                <a:solidFill>
                  <a:srgbClr val="0070C0"/>
                </a:solidFill>
              </a:rPr>
              <a:t>, wees uw eigen mannen onderdanig, zoals aan de Heere,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[23] want de man is het </a:t>
            </a:r>
            <a:r>
              <a:rPr lang="nl-BE" sz="2400" b="1" i="1" dirty="0">
                <a:solidFill>
                  <a:srgbClr val="0070C0"/>
                </a:solidFill>
              </a:rPr>
              <a:t>hoofd</a:t>
            </a:r>
            <a:r>
              <a:rPr lang="nl-BE" sz="2400" i="1" dirty="0">
                <a:solidFill>
                  <a:srgbClr val="0070C0"/>
                </a:solidFill>
              </a:rPr>
              <a:t> van de vrouw, zoals ook Christus Hoofd van de gemeente is; </a:t>
            </a:r>
          </a:p>
        </p:txBody>
      </p:sp>
    </p:spTree>
    <p:extLst>
      <p:ext uri="{BB962C8B-B14F-4D97-AF65-F5344CB8AC3E}">
        <p14:creationId xmlns:p14="http://schemas.microsoft.com/office/powerpoint/2010/main" val="317889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346" y="316506"/>
            <a:ext cx="10342196" cy="59400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Het wezen van God in relatie tot het huwelijk/gezin</a:t>
            </a:r>
          </a:p>
          <a:p>
            <a:pPr algn="ctr"/>
            <a:endParaRPr lang="nl-BE" sz="1200" b="1" dirty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 err="1">
                <a:solidFill>
                  <a:srgbClr val="0070C0"/>
                </a:solidFill>
              </a:rPr>
              <a:t>Kolossenzen</a:t>
            </a:r>
            <a:r>
              <a:rPr lang="nl-BE" sz="2400" b="1" i="1" dirty="0">
                <a:solidFill>
                  <a:srgbClr val="0070C0"/>
                </a:solidFill>
              </a:rPr>
              <a:t> 3:20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[20] </a:t>
            </a:r>
            <a:r>
              <a:rPr lang="nl-BE" sz="2400" b="1" i="1" dirty="0">
                <a:solidFill>
                  <a:srgbClr val="0070C0"/>
                </a:solidFill>
              </a:rPr>
              <a:t>Kinderen</a:t>
            </a:r>
            <a:r>
              <a:rPr lang="nl-BE" sz="2400" i="1" dirty="0">
                <a:solidFill>
                  <a:srgbClr val="0070C0"/>
                </a:solidFill>
              </a:rPr>
              <a:t>, wees je </a:t>
            </a:r>
            <a:r>
              <a:rPr lang="nl-BE" sz="2400" b="1" i="1" dirty="0">
                <a:solidFill>
                  <a:srgbClr val="0070C0"/>
                </a:solidFill>
              </a:rPr>
              <a:t>ouders</a:t>
            </a:r>
            <a:r>
              <a:rPr lang="nl-BE" sz="2400" i="1" dirty="0">
                <a:solidFill>
                  <a:srgbClr val="0070C0"/>
                </a:solidFill>
              </a:rPr>
              <a:t> gehoorzaam in </a:t>
            </a:r>
            <a:r>
              <a:rPr lang="nl-BE" sz="2400" b="1" i="1" dirty="0">
                <a:solidFill>
                  <a:srgbClr val="0070C0"/>
                </a:solidFill>
              </a:rPr>
              <a:t>alles</a:t>
            </a:r>
            <a:r>
              <a:rPr lang="nl-BE" sz="2400" i="1" dirty="0">
                <a:solidFill>
                  <a:srgbClr val="0070C0"/>
                </a:solidFill>
              </a:rPr>
              <a:t>, want dat </a:t>
            </a:r>
            <a:r>
              <a:rPr lang="nl-BE" sz="2400" i="1">
                <a:solidFill>
                  <a:srgbClr val="0070C0"/>
                </a:solidFill>
              </a:rPr>
              <a:t>is welbehaaglijk </a:t>
            </a:r>
            <a:r>
              <a:rPr lang="nl-BE" sz="2400" i="1" dirty="0">
                <a:solidFill>
                  <a:srgbClr val="0070C0"/>
                </a:solidFill>
              </a:rPr>
              <a:t>voor de Heere.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Spreuken 1:8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[8] Mijn </a:t>
            </a:r>
            <a:r>
              <a:rPr lang="nl-BE" sz="2400" b="1" i="1" dirty="0">
                <a:solidFill>
                  <a:srgbClr val="0070C0"/>
                </a:solidFill>
              </a:rPr>
              <a:t>zoon</a:t>
            </a:r>
            <a:r>
              <a:rPr lang="nl-BE" sz="2400" i="1" dirty="0">
                <a:solidFill>
                  <a:srgbClr val="0070C0"/>
                </a:solidFill>
              </a:rPr>
              <a:t>, luister naar de vermaning van je </a:t>
            </a:r>
            <a:r>
              <a:rPr lang="nl-BE" sz="2400" b="1" i="1" dirty="0">
                <a:solidFill>
                  <a:srgbClr val="0070C0"/>
                </a:solidFill>
              </a:rPr>
              <a:t>vader</a:t>
            </a:r>
            <a:r>
              <a:rPr lang="nl-BE" sz="2400" i="1" dirty="0">
                <a:solidFill>
                  <a:srgbClr val="0070C0"/>
                </a:solidFill>
              </a:rPr>
              <a:t> en veronachtzaam het onderricht van je </a:t>
            </a:r>
            <a:r>
              <a:rPr lang="nl-BE" sz="2400" b="1" i="1" dirty="0">
                <a:solidFill>
                  <a:srgbClr val="0070C0"/>
                </a:solidFill>
              </a:rPr>
              <a:t>moeder</a:t>
            </a:r>
            <a:r>
              <a:rPr lang="nl-BE" sz="2400" i="1" dirty="0">
                <a:solidFill>
                  <a:srgbClr val="0070C0"/>
                </a:solidFill>
              </a:rPr>
              <a:t> niet,  want ze zijn een bevallige krans om je hoofd, en schakels van een ketting om je hals.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 err="1">
                <a:solidFill>
                  <a:srgbClr val="0070C0"/>
                </a:solidFill>
              </a:rPr>
              <a:t>Efeze</a:t>
            </a:r>
            <a:r>
              <a:rPr lang="nl-BE" sz="2400" b="1" i="1" dirty="0">
                <a:solidFill>
                  <a:srgbClr val="0070C0"/>
                </a:solidFill>
              </a:rPr>
              <a:t> 6:1-3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[1] </a:t>
            </a:r>
            <a:r>
              <a:rPr lang="nl-BE" sz="2400" b="1" i="1" dirty="0">
                <a:solidFill>
                  <a:srgbClr val="0070C0"/>
                </a:solidFill>
              </a:rPr>
              <a:t>Kinderen</a:t>
            </a:r>
            <a:r>
              <a:rPr lang="nl-BE" sz="2400" i="1" dirty="0">
                <a:solidFill>
                  <a:srgbClr val="0070C0"/>
                </a:solidFill>
              </a:rPr>
              <a:t>, wees je ouders gehoorzaam in de Heere, want dat is juist.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[2] Eer je </a:t>
            </a:r>
            <a:r>
              <a:rPr lang="nl-BE" sz="2400" b="1" i="1" dirty="0">
                <a:solidFill>
                  <a:srgbClr val="0070C0"/>
                </a:solidFill>
              </a:rPr>
              <a:t>vader</a:t>
            </a:r>
            <a:r>
              <a:rPr lang="nl-BE" sz="2400" i="1" dirty="0">
                <a:solidFill>
                  <a:srgbClr val="0070C0"/>
                </a:solidFill>
              </a:rPr>
              <a:t> en </a:t>
            </a:r>
            <a:r>
              <a:rPr lang="nl-BE" sz="2400" b="1" i="1" dirty="0">
                <a:solidFill>
                  <a:srgbClr val="0070C0"/>
                </a:solidFill>
              </a:rPr>
              <a:t>moeder</a:t>
            </a:r>
            <a:r>
              <a:rPr lang="nl-BE" sz="2400" i="1" dirty="0">
                <a:solidFill>
                  <a:srgbClr val="0070C0"/>
                </a:solidFill>
              </a:rPr>
              <a:t> (dit is het eerste gebod met een belofte),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[3] </a:t>
            </a:r>
            <a:r>
              <a:rPr lang="nl-BE" sz="2400" b="1" i="1" dirty="0">
                <a:solidFill>
                  <a:srgbClr val="0070C0"/>
                </a:solidFill>
              </a:rPr>
              <a:t>opdat het je goed gaat </a:t>
            </a:r>
            <a:r>
              <a:rPr lang="nl-BE" sz="2400" i="1" dirty="0">
                <a:solidFill>
                  <a:srgbClr val="0070C0"/>
                </a:solidFill>
              </a:rPr>
              <a:t>en </a:t>
            </a:r>
            <a:r>
              <a:rPr lang="nl-BE" sz="2400" b="1" i="1" dirty="0">
                <a:solidFill>
                  <a:srgbClr val="0070C0"/>
                </a:solidFill>
              </a:rPr>
              <a:t>je lang leeft op de aarde</a:t>
            </a:r>
            <a:r>
              <a:rPr lang="nl-BE" sz="2400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8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F028B9-A231-4D80-BCEF-F0EFED176957}"/>
              </a:ext>
            </a:extLst>
          </p:cNvPr>
          <p:cNvSpPr txBox="1"/>
          <p:nvPr/>
        </p:nvSpPr>
        <p:spPr>
          <a:xfrm>
            <a:off x="1368163" y="5981741"/>
            <a:ext cx="9975898" cy="52322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FF99"/>
                </a:solidFill>
              </a:rPr>
              <a:t>Bid vurig voor huwelijken en gezinnen!</a:t>
            </a:r>
          </a:p>
        </p:txBody>
      </p:sp>
    </p:spTree>
    <p:extLst>
      <p:ext uri="{BB962C8B-B14F-4D97-AF65-F5344CB8AC3E}">
        <p14:creationId xmlns:p14="http://schemas.microsoft.com/office/powerpoint/2010/main" val="88452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777984" y="69245"/>
            <a:ext cx="8851351" cy="5847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Het christelijk huwelijksverbond is in groot gevaar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53498F3-AF8E-85C1-BBCB-0C224B3A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58" y="720485"/>
            <a:ext cx="8727005" cy="60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135791"/>
            <a:ext cx="10342196" cy="59400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Nieuwe gezinsvormen</a:t>
            </a:r>
          </a:p>
          <a:p>
            <a:pPr algn="ctr"/>
            <a:endParaRPr lang="nl-BE" sz="12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</a:rPr>
              <a:t>Bron</a:t>
            </a:r>
            <a:r>
              <a:rPr lang="nl-NL" sz="2000" dirty="0">
                <a:solidFill>
                  <a:srgbClr val="000000"/>
                </a:solidFill>
              </a:rPr>
              <a:t>: UNICEF – </a:t>
            </a:r>
            <a:r>
              <a:rPr lang="nl-NL" sz="2000" i="1" dirty="0">
                <a:solidFill>
                  <a:srgbClr val="000000"/>
                </a:solidFill>
              </a:rPr>
              <a:t>Nergens beter dan thuis </a:t>
            </a:r>
            <a:r>
              <a:rPr lang="nl-NL" sz="2000" dirty="0">
                <a:solidFill>
                  <a:srgbClr val="000000"/>
                </a:solidFill>
              </a:rPr>
              <a:t>– overzicht van de meest voorkomende gezinsvormen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</a:rPr>
              <a:t>Kerngezin of traditioneel gezin</a:t>
            </a:r>
            <a:r>
              <a:rPr lang="nl-NL" sz="2400" dirty="0">
                <a:solidFill>
                  <a:srgbClr val="000000"/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volwassen man en vrouw leven samen en hebben samen kinderen.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Ze zijn de 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biologische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ouders van de kinderen.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</a:rPr>
              <a:t>Nieuw samengesteld gezin</a:t>
            </a:r>
            <a:r>
              <a:rPr lang="nl-NL" sz="2400" dirty="0">
                <a:solidFill>
                  <a:srgbClr val="000000"/>
                </a:solidFill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Beide ouders brengen kinderen mee in een nieuwe relatie. Soms hebben ze ook samen nog kinderen.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nl-NL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niet-biologische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ouder van de kinderen in het gezin, wordt vaak 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plusouder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genoemd in plaats van stiefouder.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B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Eenoudergezin: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Een volwassene met kinderen van wie hij of zij de biologische ouder is. </a:t>
            </a:r>
          </a:p>
          <a:p>
            <a:pPr marL="357188" indent="-357188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6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135791"/>
            <a:ext cx="10342196" cy="661719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Nieuwe gezinsvormen</a:t>
            </a:r>
          </a:p>
          <a:p>
            <a:pPr algn="ctr"/>
            <a:endParaRPr lang="nl-BE" sz="12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</a:rPr>
              <a:t>Bron</a:t>
            </a:r>
            <a:r>
              <a:rPr lang="nl-NL" sz="2000" dirty="0">
                <a:solidFill>
                  <a:srgbClr val="000000"/>
                </a:solidFill>
              </a:rPr>
              <a:t>: UNICEF – </a:t>
            </a:r>
            <a:r>
              <a:rPr lang="nl-NL" sz="2000" i="1" dirty="0">
                <a:solidFill>
                  <a:srgbClr val="000000"/>
                </a:solidFill>
              </a:rPr>
              <a:t>Nergens beter dan thuis </a:t>
            </a:r>
            <a:r>
              <a:rPr lang="nl-NL" sz="2000" dirty="0">
                <a:solidFill>
                  <a:srgbClr val="000000"/>
                </a:solidFill>
              </a:rPr>
              <a:t>– overzicht van de meest voorkomende gezinsvormen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357188" indent="-357188"/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	</a:t>
            </a:r>
            <a:r>
              <a:rPr lang="nl-B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Homo- of lesbogezin: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Twee mannen of twee vrouwen die samenleven en kinderen hebben, uit een vorige heterorelatie, geadopteerd of als pleeggezin.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Eén van de twee kan ook de biologische vader of moeder zijn via draagmoederschap of zaaddonatie.</a:t>
            </a:r>
          </a:p>
          <a:p>
            <a:pPr lvl="1"/>
            <a:r>
              <a:rPr lang="nl-NL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57188" indent="-357188"/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	</a:t>
            </a:r>
            <a:r>
              <a:rPr lang="nl-B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Pleeggezin: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Eén of twee volwassenen zorgen voor kinderen.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Ze zijn niet de biologische, maar wel de 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sociale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ouders.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-357188"/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	</a:t>
            </a:r>
            <a:r>
              <a:rPr lang="nl-B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Adoptiegezin:</a:t>
            </a:r>
            <a:endParaRPr lang="nl-BE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Eén of twee volwassenen hebben kinderen waarvan ze niet de biologische ouders zijn.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Ze zijn 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sociale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juridische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ouders. </a:t>
            </a:r>
          </a:p>
          <a:p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135791"/>
            <a:ext cx="10342196" cy="652486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Nieuwe gezinsvormen</a:t>
            </a:r>
          </a:p>
          <a:p>
            <a:pPr algn="ctr"/>
            <a:endParaRPr lang="nl-BE" sz="12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</a:rPr>
              <a:t>Bron</a:t>
            </a:r>
            <a:r>
              <a:rPr lang="nl-NL" sz="2000" dirty="0">
                <a:solidFill>
                  <a:srgbClr val="000000"/>
                </a:solidFill>
              </a:rPr>
              <a:t>: UNICEF – </a:t>
            </a:r>
            <a:r>
              <a:rPr lang="nl-NL" sz="2000" i="1" dirty="0">
                <a:solidFill>
                  <a:srgbClr val="000000"/>
                </a:solidFill>
              </a:rPr>
              <a:t>Nergens beter dan thuis </a:t>
            </a:r>
            <a:r>
              <a:rPr lang="nl-NL" sz="2000" dirty="0">
                <a:solidFill>
                  <a:srgbClr val="000000"/>
                </a:solidFill>
              </a:rPr>
              <a:t>– overzicht van de meest voorkomende gezinsvormen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357188" indent="-357188"/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	</a:t>
            </a:r>
            <a:r>
              <a:rPr lang="nl-B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Co-ouderschap na scheiding: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Gezagsco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-ouderschap betekent dat gescheiden ouders het ouderlijk gezag over de kinderen delen. Ze staan dan beiden in voor de opvoeding van hun kind.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Gezagsco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ouderschap komt voor bij kinderen die op twee adressen wonen, dus afwisselend bij één van beide ouders (bilocatie of verblijfs-co ouderschap).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Eventuele nieuwe partners (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plusouders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hebben </a:t>
            </a:r>
            <a:r>
              <a:rPr lang="nl-N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juridisch geen ouderlijk gezag</a:t>
            </a: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maar oefenen wel ouderlijke taken uit.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7188" indent="-357188"/>
            <a:r>
              <a:rPr lang="nl-B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• 	</a:t>
            </a:r>
            <a:r>
              <a:rPr lang="nl-B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Generatiegezin: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nl-N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Ouders en kinderen leven in een groter familieverband met grootouders, tantes, </a:t>
            </a:r>
            <a:r>
              <a:rPr lang="nl-BE" sz="2400" b="0" i="0" u="none" strike="noStrike" baseline="0" dirty="0">
                <a:latin typeface="Calibri" panose="020F0502020204030204" pitchFamily="34" charset="0"/>
              </a:rPr>
              <a:t>ooms …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400" b="0" i="0" u="none" strike="noStrike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4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918127" y="179002"/>
            <a:ext cx="8727005" cy="58477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Het onbegrijpelijke proberen te begrijpen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53498F3-AF8E-85C1-BBCB-0C224B3AC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457" y="924413"/>
            <a:ext cx="10409085" cy="56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274290"/>
            <a:ext cx="10342196" cy="630942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Het geloofsmysterie van de Drie-Eenheid</a:t>
            </a:r>
          </a:p>
          <a:p>
            <a:pPr algn="ctr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Het geloofsmysterie openbaart zich als we ernstig gaan nadenken over de waarheid van God.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Enkele mysterieuze openbaringen die Jezus ons Zelf gaf over Zijn Vader en voor de kinderen van God, Onze Vader.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10:30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[30] </a:t>
            </a:r>
            <a:r>
              <a:rPr lang="nl-BE" sz="2400" b="1" i="1" dirty="0">
                <a:solidFill>
                  <a:srgbClr val="0070C0"/>
                </a:solidFill>
              </a:rPr>
              <a:t>Ik</a:t>
            </a:r>
            <a:r>
              <a:rPr lang="nl-BE" sz="2400" i="1" dirty="0">
                <a:solidFill>
                  <a:srgbClr val="0070C0"/>
                </a:solidFill>
              </a:rPr>
              <a:t> en de </a:t>
            </a:r>
            <a:r>
              <a:rPr lang="nl-BE" sz="2400" b="1" i="1" dirty="0">
                <a:solidFill>
                  <a:srgbClr val="0070C0"/>
                </a:solidFill>
              </a:rPr>
              <a:t>Vader</a:t>
            </a:r>
            <a:r>
              <a:rPr lang="nl-BE" sz="2400" i="1" dirty="0">
                <a:solidFill>
                  <a:srgbClr val="0070C0"/>
                </a:solidFill>
              </a:rPr>
              <a:t> zijn Eén.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14:28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[28] U hebt gehoord dat Ik tegen u gezegd heb: Ik ga heen maar </a:t>
            </a:r>
            <a:r>
              <a:rPr lang="nl-BE" sz="2400" b="1" i="1" dirty="0">
                <a:solidFill>
                  <a:srgbClr val="0070C0"/>
                </a:solidFill>
              </a:rPr>
              <a:t>kom weer naar u toe</a:t>
            </a:r>
            <a:r>
              <a:rPr lang="nl-BE" sz="2400" i="1" dirty="0">
                <a:solidFill>
                  <a:srgbClr val="0070C0"/>
                </a:solidFill>
              </a:rPr>
              <a:t>. Als u Mij liefhad, zou u zich verblijden, omdat Ik gezegd heb: Ik ga heen naar de Vader; </a:t>
            </a:r>
            <a:r>
              <a:rPr lang="nl-BE" sz="2400" b="1" i="1" dirty="0">
                <a:solidFill>
                  <a:srgbClr val="0070C0"/>
                </a:solidFill>
              </a:rPr>
              <a:t>want Mijn Vader is meer dan Ik</a:t>
            </a:r>
            <a:r>
              <a:rPr lang="nl-BE" sz="2400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17:3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[3] En dit is het eeuwige leven, dat zij U kennen, </a:t>
            </a:r>
            <a:r>
              <a:rPr lang="nl-BE" sz="2400" b="1" i="1" dirty="0">
                <a:solidFill>
                  <a:srgbClr val="0070C0"/>
                </a:solidFill>
              </a:rPr>
              <a:t>de enige waarachtige God</a:t>
            </a:r>
            <a:r>
              <a:rPr lang="nl-BE" sz="2400" i="1" dirty="0">
                <a:solidFill>
                  <a:srgbClr val="0070C0"/>
                </a:solidFill>
              </a:rPr>
              <a:t>, </a:t>
            </a:r>
            <a:r>
              <a:rPr lang="nl-BE" sz="2400" b="1" i="1" dirty="0">
                <a:solidFill>
                  <a:srgbClr val="C00000"/>
                </a:solidFill>
              </a:rPr>
              <a:t>EN</a:t>
            </a:r>
            <a:r>
              <a:rPr lang="nl-BE" sz="2400" i="1" dirty="0">
                <a:solidFill>
                  <a:srgbClr val="0070C0"/>
                </a:solidFill>
              </a:rPr>
              <a:t> </a:t>
            </a:r>
            <a:r>
              <a:rPr lang="nl-BE" sz="2400" b="1" i="1" dirty="0">
                <a:solidFill>
                  <a:srgbClr val="0070C0"/>
                </a:solidFill>
              </a:rPr>
              <a:t>Jezus Christus</a:t>
            </a:r>
            <a:r>
              <a:rPr lang="nl-BE" sz="2400" i="1" dirty="0">
                <a:solidFill>
                  <a:srgbClr val="0070C0"/>
                </a:solidFill>
              </a:rPr>
              <a:t>, Die U gezonden hebt.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4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2468" y="274290"/>
            <a:ext cx="10342196" cy="560153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De relatie tussen Jezus en de Vader als God</a:t>
            </a:r>
          </a:p>
          <a:p>
            <a:pPr algn="ctr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Om de Drie-Eenheid beter te begrijpen moet de</a:t>
            </a:r>
            <a:r>
              <a:rPr lang="nl-NL" b="1" dirty="0">
                <a:solidFill>
                  <a:srgbClr val="000000"/>
                </a:solidFill>
              </a:rPr>
              <a:t> tweevoudige natuur </a:t>
            </a:r>
            <a:r>
              <a:rPr lang="nl-NL" dirty="0">
                <a:solidFill>
                  <a:srgbClr val="000000"/>
                </a:solidFill>
              </a:rPr>
              <a:t>van Jezus worden begrepen.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Jezus Christus is tegelijk 100% mens, maar ook tegelijk 100% God, wat op zich opnieuw een groot geloofsmysterie is.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</a:rPr>
              <a:t>Jezus is </a:t>
            </a:r>
            <a:r>
              <a:rPr lang="nl-NL" sz="2000" b="1" dirty="0">
                <a:solidFill>
                  <a:srgbClr val="0070C0"/>
                </a:solidFill>
              </a:rPr>
              <a:t>gelijkwaardig</a:t>
            </a:r>
            <a:r>
              <a:rPr lang="nl-NL" sz="2000" b="1" dirty="0">
                <a:solidFill>
                  <a:srgbClr val="000000"/>
                </a:solidFill>
              </a:rPr>
              <a:t> aan de Vader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goddelijke </a:t>
            </a:r>
            <a:r>
              <a:rPr lang="nl-NL" sz="2000" b="1" dirty="0">
                <a:solidFill>
                  <a:srgbClr val="000000"/>
                </a:solidFill>
              </a:rPr>
              <a:t>natuur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goddelijke </a:t>
            </a:r>
            <a:r>
              <a:rPr lang="nl-NL" sz="2000" b="1" dirty="0">
                <a:solidFill>
                  <a:srgbClr val="000000"/>
                </a:solidFill>
              </a:rPr>
              <a:t>essentie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goddelijke </a:t>
            </a:r>
            <a:r>
              <a:rPr lang="nl-NL" sz="2000" b="1" dirty="0">
                <a:solidFill>
                  <a:srgbClr val="000000"/>
                </a:solidFill>
              </a:rPr>
              <a:t>eigenschappen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goddelijke </a:t>
            </a:r>
            <a:r>
              <a:rPr lang="nl-NL" sz="2000" b="1" dirty="0">
                <a:solidFill>
                  <a:srgbClr val="000000"/>
                </a:solidFill>
              </a:rPr>
              <a:t>karakter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</a:rPr>
              <a:t>Jezus is </a:t>
            </a:r>
            <a:r>
              <a:rPr lang="nl-NL" sz="2000" b="1" dirty="0">
                <a:solidFill>
                  <a:srgbClr val="0070C0"/>
                </a:solidFill>
              </a:rPr>
              <a:t>ondergeschikt</a:t>
            </a:r>
            <a:r>
              <a:rPr lang="nl-NL" sz="2000" b="1" dirty="0">
                <a:solidFill>
                  <a:srgbClr val="000000"/>
                </a:solidFill>
              </a:rPr>
              <a:t> aan de Vader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menselijke </a:t>
            </a:r>
            <a:r>
              <a:rPr lang="nl-NL" sz="2000" b="1" dirty="0">
                <a:solidFill>
                  <a:srgbClr val="000000"/>
                </a:solidFill>
              </a:rPr>
              <a:t>natuur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</a:t>
            </a:r>
            <a:r>
              <a:rPr lang="nl-NL" sz="2000" b="1" dirty="0">
                <a:solidFill>
                  <a:srgbClr val="000000"/>
                </a:solidFill>
              </a:rPr>
              <a:t>functie</a:t>
            </a:r>
            <a:r>
              <a:rPr lang="nl-NL" sz="2000" dirty="0">
                <a:solidFill>
                  <a:srgbClr val="000000"/>
                </a:solidFill>
              </a:rPr>
              <a:t> als mens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</a:t>
            </a:r>
            <a:r>
              <a:rPr lang="nl-NL" sz="2000" b="1" dirty="0">
                <a:solidFill>
                  <a:srgbClr val="000000"/>
                </a:solidFill>
              </a:rPr>
              <a:t>rol</a:t>
            </a:r>
            <a:r>
              <a:rPr lang="nl-NL" sz="2000" dirty="0">
                <a:solidFill>
                  <a:srgbClr val="000000"/>
                </a:solidFill>
              </a:rPr>
              <a:t> als mens</a:t>
            </a:r>
          </a:p>
          <a:p>
            <a:pPr marL="814388" lvl="1" indent="-357188" algn="just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in zijn </a:t>
            </a:r>
            <a:r>
              <a:rPr lang="nl-NL" sz="2000" b="1" dirty="0">
                <a:solidFill>
                  <a:srgbClr val="000000"/>
                </a:solidFill>
              </a:rPr>
              <a:t>positie</a:t>
            </a:r>
            <a:r>
              <a:rPr lang="nl-NL" sz="2000" dirty="0">
                <a:solidFill>
                  <a:srgbClr val="000000"/>
                </a:solidFill>
              </a:rPr>
              <a:t> als mens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046841" y="382012"/>
            <a:ext cx="10342196" cy="590931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C00000"/>
                </a:solidFill>
              </a:rPr>
              <a:t>De relaties binnen de Drie-Eenheid</a:t>
            </a:r>
          </a:p>
          <a:p>
            <a:pPr algn="ctr"/>
            <a:endParaRPr lang="nl-NL" dirty="0">
              <a:solidFill>
                <a:srgbClr val="000000"/>
              </a:solidFill>
            </a:endParaRP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</a:rPr>
              <a:t>De relatie tussen God de Vader en God de Zoon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10:30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[30] Ik en de Vader zijn Eén.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20:21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[21] Zoals de Vader Mij gezonden heeft, zend Ik ook 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algn="just"/>
            <a:endParaRPr lang="nl-BE" sz="2000" i="1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400" b="1" i="1" dirty="0">
                <a:solidFill>
                  <a:srgbClr val="0070C0"/>
                </a:solidFill>
              </a:rPr>
              <a:t>Johannes 17:20-21 [HSV] </a:t>
            </a:r>
          </a:p>
          <a:p>
            <a:pPr algn="just"/>
            <a:r>
              <a:rPr lang="nl-BE" sz="2400" i="1" dirty="0">
                <a:solidFill>
                  <a:srgbClr val="0070C0"/>
                </a:solidFill>
              </a:rPr>
              <a:t>[20] En Ik bid niet alleen voor dezen, maar ook voor hen die door hun woord in Mij zullen geloven, [21] opdat zij allen </a:t>
            </a:r>
            <a:r>
              <a:rPr lang="nl-BE" sz="2400" b="1" i="1" dirty="0">
                <a:solidFill>
                  <a:srgbClr val="0070C0"/>
                </a:solidFill>
              </a:rPr>
              <a:t>één</a:t>
            </a:r>
            <a:r>
              <a:rPr lang="nl-BE" sz="2400" i="1" dirty="0">
                <a:solidFill>
                  <a:srgbClr val="0070C0"/>
                </a:solidFill>
              </a:rPr>
              <a:t> zullen zijn, zoals U, </a:t>
            </a:r>
            <a:r>
              <a:rPr lang="nl-BE" sz="2400" b="1" i="1" dirty="0">
                <a:solidFill>
                  <a:srgbClr val="0070C0"/>
                </a:solidFill>
              </a:rPr>
              <a:t>Vader, in Mij</a:t>
            </a:r>
            <a:r>
              <a:rPr lang="nl-BE" sz="2400" i="1" dirty="0">
                <a:solidFill>
                  <a:srgbClr val="0070C0"/>
                </a:solidFill>
              </a:rPr>
              <a:t>, en </a:t>
            </a:r>
            <a:r>
              <a:rPr lang="nl-BE" sz="2400" b="1" i="1" dirty="0">
                <a:solidFill>
                  <a:srgbClr val="0070C0"/>
                </a:solidFill>
              </a:rPr>
              <a:t>Ik in U</a:t>
            </a:r>
            <a:r>
              <a:rPr lang="nl-BE" sz="2400" i="1" dirty="0">
                <a:solidFill>
                  <a:srgbClr val="0070C0"/>
                </a:solidFill>
              </a:rPr>
              <a:t>, dat ook zij in </a:t>
            </a:r>
            <a:r>
              <a:rPr lang="nl-BE" sz="2400" b="1" i="1" dirty="0">
                <a:solidFill>
                  <a:srgbClr val="0070C0"/>
                </a:solidFill>
              </a:rPr>
              <a:t>Ons</a:t>
            </a:r>
            <a:r>
              <a:rPr lang="nl-BE" sz="2400" i="1" dirty="0">
                <a:solidFill>
                  <a:srgbClr val="0070C0"/>
                </a:solidFill>
              </a:rPr>
              <a:t> één zullen zijn, opdat de wereld zal geloven dat U Mij gezonden hebt.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526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Office PowerPoint</Application>
  <PresentationFormat>Breedbeeld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Franky Loret</dc:creator>
  <cp:lastModifiedBy>Franky Loret</cp:lastModifiedBy>
  <cp:revision>1039</cp:revision>
  <cp:lastPrinted>2023-03-10T07:33:20Z</cp:lastPrinted>
  <dcterms:created xsi:type="dcterms:W3CDTF">2018-09-23T12:23:26Z</dcterms:created>
  <dcterms:modified xsi:type="dcterms:W3CDTF">2023-05-13T18:06:42Z</dcterms:modified>
</cp:coreProperties>
</file>