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480" r:id="rId3"/>
    <p:sldId id="503" r:id="rId4"/>
    <p:sldId id="515" r:id="rId5"/>
    <p:sldId id="512" r:id="rId6"/>
    <p:sldId id="516" r:id="rId7"/>
    <p:sldId id="521" r:id="rId8"/>
    <p:sldId id="522" r:id="rId9"/>
    <p:sldId id="523" r:id="rId10"/>
    <p:sldId id="524" r:id="rId11"/>
    <p:sldId id="525" r:id="rId12"/>
    <p:sldId id="526" r:id="rId13"/>
    <p:sldId id="289" r:id="rId14"/>
  </p:sldIdLst>
  <p:sldSz cx="12192000" cy="6858000"/>
  <p:notesSz cx="10002838" cy="688181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F9510A81-88EB-4548-A427-95DBBAB08465}">
          <p14:sldIdLst>
            <p14:sldId id="256"/>
            <p14:sldId id="480"/>
            <p14:sldId id="503"/>
            <p14:sldId id="515"/>
            <p14:sldId id="512"/>
            <p14:sldId id="516"/>
            <p14:sldId id="521"/>
            <p14:sldId id="522"/>
            <p14:sldId id="523"/>
            <p14:sldId id="524"/>
            <p14:sldId id="525"/>
            <p14:sldId id="526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6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1" autoAdjust="0"/>
    <p:restoredTop sz="58869" autoAdjust="0"/>
  </p:normalViewPr>
  <p:slideViewPr>
    <p:cSldViewPr snapToGrid="0" showGuides="1">
      <p:cViewPr varScale="1">
        <p:scale>
          <a:sx n="93" d="100"/>
          <a:sy n="93" d="100"/>
        </p:scale>
        <p:origin x="2776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98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334563" cy="345286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65966" y="0"/>
            <a:ext cx="4334563" cy="345286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3A110616-5839-4ADD-8AFB-BD60349FFB48}" type="datetimeFigureOut">
              <a:rPr lang="nl-BE" smtClean="0"/>
              <a:t>11/08/2022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38463" y="860425"/>
            <a:ext cx="4129087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000285" y="3311873"/>
            <a:ext cx="8002270" cy="2709714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5" y="6536529"/>
            <a:ext cx="4334563" cy="345285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65966" y="6536529"/>
            <a:ext cx="4334563" cy="345285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2A1C996E-B989-4AB0-AD63-C64B73E7A5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5086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500" b="1" dirty="0"/>
          </a:p>
          <a:p>
            <a:endParaRPr lang="nl-BE" sz="1500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5692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nl-BE" sz="16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4664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nl-BE" sz="16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5597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nl-BE" sz="16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1788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3785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nl-BE" sz="16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5759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nl-BE" sz="16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1C996E-B989-4AB0-AD63-C64B73E7A56B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394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nl-BE" sz="16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588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nl-BE" sz="16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7864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nl-BE" sz="16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2971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nl-BE" sz="16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1577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nl-BE" sz="16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6041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nl-BE" sz="16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630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8A18E2-357D-47C1-A2FD-C0DC73837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3123958-7FDD-43C8-A3BE-FC0D2CDE4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40CB72-45D5-4E8B-9D64-8014AC465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11/08/2022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7E6A61-A658-4A93-BA78-949BEFEC2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F60D17-869F-47D9-B7E4-48A3304D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291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4FE775-ED2F-49FA-A6B7-4F25D1577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95EC6FB-8156-4650-836E-DE466327A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19308B-8D94-4AFF-A739-6996522F0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11/08/2022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EB15FA-4812-4579-8666-1533FE8A9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307A2C-411F-4EF3-AA44-CEE66FBE3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161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A647082-CA00-43B8-904D-6E0097E11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6244F28-8CCD-4AD6-B6BD-E00F550F6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C91A32-7679-40CF-AC67-5BE8C1B66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11/08/2022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29AF41-7E6B-4CF0-87C2-84B33789B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2D3E14-554E-45C9-8DDD-EABA427BD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480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DB7C6D-04D4-4B99-A1F5-6F0AD4540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327C9-902A-499E-A42F-F0E31D16C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CE8C51-A938-4D21-8131-21194D102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11/08/2022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D3F8A3-4CF7-493E-8E37-3A9C58C36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C3A5EE-0D6E-431B-8766-E69FF03FE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46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A1C1C2-BB45-4D75-91E2-780EE5AE9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38C4B8D-CC30-480C-B2BD-E12CB97A8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6F32F4-7304-4369-9B08-E753E9C1B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11/08/2022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08AC69-9D88-4115-9FAE-7607AB5F1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D7694A-286C-4BA1-B115-41AF421AC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430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CFF440-6A98-474A-8AA9-1B833C7FE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12E940-2DC7-4105-9CFB-411664E86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D181952-D716-400E-83E7-8E99A8341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455B52E-35A4-49AD-8DE7-915BE928C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11/08/2022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339952B-09E9-4016-9DD4-61800E5D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76D6A97-F73A-4951-BB58-E26D1C4B6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238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826CB9-8F57-4BA6-A8A8-26DD4FFAB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E80FDC7-21CF-455B-81A8-E0D72D5CD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F2AAAEA-ABD8-42D8-9309-A91875426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617C636-1AB3-4578-B38C-D01ADD67A7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1637D02-451F-4AC5-88DE-73E9680E03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FCABB2F-17F5-4662-8532-97CC68D5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11/08/2022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91842E8-F942-40D6-A48D-76C01EEE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3CB6E13-2845-4D55-A109-115B7A1C2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28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F42377-56DB-4DA4-9E25-9C4B681E6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7BB8BB4-1987-464C-BA92-CFD3A5AE3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11/08/2022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7865645-3699-4E24-B712-CE109CC59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C90F2D9-C336-4E55-8381-B76A71506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980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CE1971D-B016-4E67-A365-EE5BC993D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11/08/2022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B3C6C8D-9556-46B0-A98A-948EEA1E4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A9A1B22-9A0D-4098-92B4-1162717AD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14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A323E8-EFAF-4C82-999F-C2C530BB9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9F3F18-EDE0-4414-A716-EA40101B1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D618520-ED58-4B7B-8FAC-2AA7CCCDF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BBA86D6-C314-48FE-8652-64C9E0FC9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11/08/2022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6A8567B-1C64-4B31-8E45-9034B6CDB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19FC0B4-B521-41C4-97B2-1D562E804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442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CEAE8C-4683-4BF7-9A76-B239E600A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4E36A39-299E-4DAA-B98D-FC55AB06DD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0D3467E-D4A6-4DB1-8029-4FECFC489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A8C671E-7ED9-45F8-8096-E28684630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11/08/2022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20A1FDB-8358-44FF-9170-A11DA0E36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B926540-B598-4A35-BC5C-150742A15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866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F940DA5-B4E8-41C6-A564-53FCAFECF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C2389F-0B1B-449A-BB5D-E434848FE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A4BAE34-890C-40F5-A392-FC2ADAC44F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B7CA1-EC21-435A-869A-B9D8D74CBBC2}" type="datetimeFigureOut">
              <a:rPr lang="nl-BE" smtClean="0"/>
              <a:t>11/08/2022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48E106-91EB-419B-AB00-15C4AEF9F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7D7AF1-CF87-4E7F-8014-CBE315119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304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vrt.be/vrtnws/nl/2020/07/23/overzicht-levensbeschouwingen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vrt.be/vrtnws/nl/2020/07/23/overzicht-levensbeschouwingen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hyperlink" Target="https://maken.wikiwijs.nl/userfiles/e5ccf73fec6867396279ba56a7f08ec3d5481e4e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beam.eo.nl/artikel/ranglijst-christenvervolging-202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www.vrt.be/vrtnws/nl/2020/07/23/overzicht-levensbeschouwinge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2CECB5A4-E78E-42BE-81F7-1AC310302E67}"/>
              </a:ext>
            </a:extLst>
          </p:cNvPr>
          <p:cNvSpPr txBox="1"/>
          <p:nvPr/>
        </p:nvSpPr>
        <p:spPr>
          <a:xfrm>
            <a:off x="4531484" y="172196"/>
            <a:ext cx="76605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>
                <a:solidFill>
                  <a:srgbClr val="002060"/>
                </a:solidFill>
              </a:rPr>
              <a:t>Evangelische</a:t>
            </a:r>
            <a:r>
              <a:rPr lang="nl-BE" sz="3600" b="1" dirty="0">
                <a:solidFill>
                  <a:srgbClr val="002060"/>
                </a:solidFill>
              </a:rPr>
              <a:t> Kerk Koekelare</a:t>
            </a:r>
          </a:p>
          <a:p>
            <a:pPr algn="ctr"/>
            <a:r>
              <a:rPr lang="nl-BE" sz="3600" b="1" dirty="0">
                <a:solidFill>
                  <a:srgbClr val="002060"/>
                </a:solidFill>
              </a:rPr>
              <a:t>Prediking zondag 18 september 2022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347A019-4F4D-4E8F-BE54-D58A4735C6A0}"/>
              </a:ext>
            </a:extLst>
          </p:cNvPr>
          <p:cNvSpPr txBox="1"/>
          <p:nvPr/>
        </p:nvSpPr>
        <p:spPr>
          <a:xfrm>
            <a:off x="673769" y="4576898"/>
            <a:ext cx="11121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7030A0"/>
                </a:solidFill>
              </a:rPr>
              <a:t>Verbonden in Christus</a:t>
            </a:r>
          </a:p>
        </p:txBody>
      </p:sp>
    </p:spTree>
    <p:extLst>
      <p:ext uri="{BB962C8B-B14F-4D97-AF65-F5344CB8AC3E}">
        <p14:creationId xmlns:p14="http://schemas.microsoft.com/office/powerpoint/2010/main" val="1021437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334FD8-CC6A-490D-9B87-98B5964CC8CC}"/>
              </a:ext>
            </a:extLst>
          </p:cNvPr>
          <p:cNvSpPr txBox="1"/>
          <p:nvPr/>
        </p:nvSpPr>
        <p:spPr>
          <a:xfrm>
            <a:off x="797521" y="89624"/>
            <a:ext cx="10900900" cy="861774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rgbClr val="C00000"/>
                </a:solidFill>
              </a:rPr>
              <a:t>Godsdienst in België?</a:t>
            </a:r>
            <a:endParaRPr lang="nl-NL" dirty="0">
              <a:solidFill>
                <a:srgbClr val="000000"/>
              </a:solidFill>
            </a:endParaRPr>
          </a:p>
          <a:p>
            <a:pPr marL="357188" indent="-357188" algn="just">
              <a:buFont typeface="Arial" panose="020B0604020202020204" pitchFamily="34" charset="0"/>
              <a:buChar char="•"/>
            </a:pPr>
            <a:r>
              <a:rPr lang="nl-NL" b="1" i="1" dirty="0">
                <a:solidFill>
                  <a:srgbClr val="0070C0"/>
                </a:solidFill>
              </a:rPr>
              <a:t>Bron: </a:t>
            </a:r>
            <a:r>
              <a:rPr lang="nl-NL" i="1" dirty="0">
                <a:solidFill>
                  <a:srgbClr val="0070C0"/>
                </a:solidFill>
                <a:hlinkClick r:id="rId4"/>
              </a:rPr>
              <a:t>https://www.vrt.be/vrtnws/nl/2020/07/23/overzicht-levensbeschouwingen/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BE00882-1324-4AE0-8CE7-2F795B4F65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222" y="1313981"/>
            <a:ext cx="5157307" cy="2187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6239830-C2EF-44A1-B522-A6A11C98F0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9051" y="1665582"/>
            <a:ext cx="6010104" cy="1763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255739C-5FDD-445D-8EE4-DAACFC82F3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9051" y="3960346"/>
            <a:ext cx="6010104" cy="1697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51213BC-BFD6-4149-9B0A-CA595B7AE8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223" y="3863772"/>
            <a:ext cx="5157307" cy="2118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87904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334FD8-CC6A-490D-9B87-98B5964CC8CC}"/>
              </a:ext>
            </a:extLst>
          </p:cNvPr>
          <p:cNvSpPr txBox="1"/>
          <p:nvPr/>
        </p:nvSpPr>
        <p:spPr>
          <a:xfrm>
            <a:off x="797521" y="89624"/>
            <a:ext cx="10900900" cy="861774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rgbClr val="C00000"/>
                </a:solidFill>
              </a:rPr>
              <a:t>Godsdienst in België?</a:t>
            </a:r>
            <a:endParaRPr lang="nl-NL" dirty="0">
              <a:solidFill>
                <a:srgbClr val="000000"/>
              </a:solidFill>
            </a:endParaRPr>
          </a:p>
          <a:p>
            <a:pPr marL="357188" indent="-357188" algn="just">
              <a:buFont typeface="Arial" panose="020B0604020202020204" pitchFamily="34" charset="0"/>
              <a:buChar char="•"/>
            </a:pPr>
            <a:r>
              <a:rPr lang="nl-NL" b="1" i="1" dirty="0">
                <a:solidFill>
                  <a:srgbClr val="0070C0"/>
                </a:solidFill>
              </a:rPr>
              <a:t>Bron: </a:t>
            </a:r>
            <a:r>
              <a:rPr lang="nl-NL" i="1" dirty="0">
                <a:solidFill>
                  <a:srgbClr val="0070C0"/>
                </a:solidFill>
                <a:hlinkClick r:id="rId4"/>
              </a:rPr>
              <a:t>https://www.vrt.be/vrtnws/nl/2020/07/23/overzicht-levensbeschouwingen/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BE00882-1324-4AE0-8CE7-2F795B4F65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76" y="1450637"/>
            <a:ext cx="5877854" cy="1861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6239830-C2EF-44A1-B522-A6A11C98F0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1637" y="3627918"/>
            <a:ext cx="8280623" cy="2868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255739C-5FDD-445D-8EE4-DAACFC82F3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3135" y="1532217"/>
            <a:ext cx="5950889" cy="1697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7980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334FD8-CC6A-490D-9B87-98B5964CC8CC}"/>
              </a:ext>
            </a:extLst>
          </p:cNvPr>
          <p:cNvSpPr txBox="1"/>
          <p:nvPr/>
        </p:nvSpPr>
        <p:spPr>
          <a:xfrm>
            <a:off x="1218721" y="135791"/>
            <a:ext cx="10342196" cy="6524863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rgbClr val="C00000"/>
                </a:solidFill>
              </a:rPr>
              <a:t>Durf je in de ‘spiegel van het Woord van God’ kijken?</a:t>
            </a:r>
          </a:p>
          <a:p>
            <a:pPr algn="ctr"/>
            <a:endParaRPr lang="nl-BE" sz="3200" b="1" dirty="0">
              <a:solidFill>
                <a:srgbClr val="C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2400" b="1" i="1" dirty="0">
                <a:solidFill>
                  <a:srgbClr val="0070C0"/>
                </a:solidFill>
              </a:rPr>
              <a:t>2 Timotheüs 3:1-7 [HSV] (De ontaarding in de laatste dagen)</a:t>
            </a:r>
          </a:p>
          <a:p>
            <a:pPr algn="just"/>
            <a:r>
              <a:rPr lang="nl-BE" sz="2400" i="1" dirty="0">
                <a:solidFill>
                  <a:srgbClr val="0070C0"/>
                </a:solidFill>
              </a:rPr>
              <a:t>[1] En weet dit dat in de laatste dagen zware tijden zullen aanbreken.</a:t>
            </a:r>
          </a:p>
          <a:p>
            <a:pPr algn="just"/>
            <a:r>
              <a:rPr lang="nl-BE" sz="2400" i="1" dirty="0">
                <a:solidFill>
                  <a:srgbClr val="0070C0"/>
                </a:solidFill>
              </a:rPr>
              <a:t>[2] Want de mensen zullen liefhebbers zijn van zichzelf, geldzuchtig, grootsprekers, hoogmoedig, lasteraars, hun ouders ongehoorzaam, ondankbaar, onheilig,</a:t>
            </a:r>
          </a:p>
          <a:p>
            <a:pPr algn="just"/>
            <a:r>
              <a:rPr lang="nl-BE" sz="2400" i="1" dirty="0">
                <a:solidFill>
                  <a:srgbClr val="0070C0"/>
                </a:solidFill>
              </a:rPr>
              <a:t>[3] zonder natuurlijke liefde, onverzoenlijk, kwaadsprekers, onmatig, wreed, zonder liefde voor het goede,</a:t>
            </a:r>
          </a:p>
          <a:p>
            <a:pPr algn="just"/>
            <a:r>
              <a:rPr lang="nl-BE" sz="2400" i="1" dirty="0">
                <a:solidFill>
                  <a:srgbClr val="0070C0"/>
                </a:solidFill>
              </a:rPr>
              <a:t>[4] verraders, roekeloos, verwaand, meer liefhebbers van zingenot dan liefhebbers van God.</a:t>
            </a:r>
          </a:p>
          <a:p>
            <a:pPr algn="just"/>
            <a:r>
              <a:rPr lang="nl-BE" sz="2400" i="1" dirty="0">
                <a:solidFill>
                  <a:srgbClr val="0070C0"/>
                </a:solidFill>
              </a:rPr>
              <a:t>[5] Zij hebben een schijn van godsvrucht, maar hebben de kracht ervan verloochend. Keer u ook van hen af.</a:t>
            </a:r>
          </a:p>
          <a:p>
            <a:pPr algn="just"/>
            <a:r>
              <a:rPr lang="nl-BE" sz="2400" i="1" dirty="0">
                <a:solidFill>
                  <a:srgbClr val="0070C0"/>
                </a:solidFill>
              </a:rPr>
              <a:t>[6] Want tot hen behoren zij die de huizen binnensluipen en vrouwtjes in hun macht krijgen die met zonden beladen zijn en door allerlei begeerten gedreven worden,</a:t>
            </a:r>
          </a:p>
          <a:p>
            <a:pPr algn="just"/>
            <a:r>
              <a:rPr lang="nl-BE" sz="2400" i="1" dirty="0">
                <a:solidFill>
                  <a:srgbClr val="0070C0"/>
                </a:solidFill>
              </a:rPr>
              <a:t>[7] die altijd leren en nooit tot kennis van de waarheid kunnen komen.</a:t>
            </a:r>
          </a:p>
          <a:p>
            <a:pPr algn="just"/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421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04F028B9-A231-4D80-BCEF-F0EFED176957}"/>
              </a:ext>
            </a:extLst>
          </p:cNvPr>
          <p:cNvSpPr txBox="1"/>
          <p:nvPr/>
        </p:nvSpPr>
        <p:spPr>
          <a:xfrm>
            <a:off x="1567544" y="5926740"/>
            <a:ext cx="9322755" cy="584775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rgbClr val="FFFF99"/>
                </a:solidFill>
              </a:rPr>
              <a:t>Verbonden in Christus – zichtbaar in jouw leven?</a:t>
            </a:r>
          </a:p>
        </p:txBody>
      </p:sp>
    </p:spTree>
    <p:extLst>
      <p:ext uri="{BB962C8B-B14F-4D97-AF65-F5344CB8AC3E}">
        <p14:creationId xmlns:p14="http://schemas.microsoft.com/office/powerpoint/2010/main" val="884527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334FD8-CC6A-490D-9B87-98B5964CC8CC}"/>
              </a:ext>
            </a:extLst>
          </p:cNvPr>
          <p:cNvSpPr txBox="1"/>
          <p:nvPr/>
        </p:nvSpPr>
        <p:spPr>
          <a:xfrm>
            <a:off x="1253097" y="175403"/>
            <a:ext cx="10342196" cy="5293757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rgbClr val="C00000"/>
                </a:solidFill>
              </a:rPr>
              <a:t>Verbonden in Christus – het vroege christendom</a:t>
            </a:r>
          </a:p>
          <a:p>
            <a:pPr algn="just"/>
            <a:endParaRPr lang="nl-NL" dirty="0">
              <a:solidFill>
                <a:srgbClr val="000000"/>
              </a:solidFill>
            </a:endParaRPr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</a:endParaRPr>
          </a:p>
          <a:p>
            <a:pPr marL="357188" indent="-357188" algn="just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000000"/>
                </a:solidFill>
              </a:rPr>
              <a:t>Het ontstaan</a:t>
            </a:r>
            <a:r>
              <a:rPr lang="nl-NL" dirty="0">
                <a:solidFill>
                  <a:srgbClr val="000000"/>
                </a:solidFill>
              </a:rPr>
              <a:t>: de discipelen van Jezus na de Hemelvaart van Christus (</a:t>
            </a:r>
            <a:r>
              <a:rPr lang="nl-NL" b="1" dirty="0">
                <a:solidFill>
                  <a:srgbClr val="000000"/>
                </a:solidFill>
              </a:rPr>
              <a:t>Handelingen 1</a:t>
            </a:r>
            <a:r>
              <a:rPr lang="nl-NL" dirty="0">
                <a:solidFill>
                  <a:srgbClr val="000000"/>
                </a:solidFill>
              </a:rPr>
              <a:t>)</a:t>
            </a:r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2400" b="1" i="1" dirty="0">
                <a:solidFill>
                  <a:srgbClr val="0070C0"/>
                </a:solidFill>
              </a:rPr>
              <a:t>Handelingen 1:12-14 [HSV] (De hemelvaart)</a:t>
            </a:r>
          </a:p>
          <a:p>
            <a:pPr algn="just"/>
            <a:r>
              <a:rPr lang="nl-BE" sz="2400" i="1" dirty="0">
                <a:solidFill>
                  <a:srgbClr val="0070C0"/>
                </a:solidFill>
              </a:rPr>
              <a:t>[12] Toen keerden zij terug naar Jeruzalem, van de berg die de Olijfberg genoemd wordt, die vlak bij Jeruzalem is en daar een sabbatsreis vandaan ligt.</a:t>
            </a:r>
          </a:p>
          <a:p>
            <a:pPr algn="just"/>
            <a:r>
              <a:rPr lang="nl-BE" sz="2400" i="1" dirty="0">
                <a:solidFill>
                  <a:srgbClr val="0070C0"/>
                </a:solidFill>
              </a:rPr>
              <a:t>[13] En toen zij in Jeruzalem gekomen waren, gingen zij naar de bovenzaal en bleven daar, namelijk Petrus en Jakobus en Johannes en Andreas, Filippus en Thomas, </a:t>
            </a:r>
            <a:r>
              <a:rPr lang="nl-BE" sz="2400" i="1" dirty="0" err="1">
                <a:solidFill>
                  <a:srgbClr val="0070C0"/>
                </a:solidFill>
              </a:rPr>
              <a:t>Bartholomeüs</a:t>
            </a:r>
            <a:r>
              <a:rPr lang="nl-BE" sz="2400" i="1" dirty="0">
                <a:solidFill>
                  <a:srgbClr val="0070C0"/>
                </a:solidFill>
              </a:rPr>
              <a:t> en Mattheüs, Jakobus, de zoon van </a:t>
            </a:r>
            <a:r>
              <a:rPr lang="nl-BE" sz="2400" i="1" dirty="0" err="1">
                <a:solidFill>
                  <a:srgbClr val="0070C0"/>
                </a:solidFill>
              </a:rPr>
              <a:t>Alfeüs</a:t>
            </a:r>
            <a:r>
              <a:rPr lang="nl-BE" sz="2400" i="1" dirty="0">
                <a:solidFill>
                  <a:srgbClr val="0070C0"/>
                </a:solidFill>
              </a:rPr>
              <a:t>, en Simon </a:t>
            </a:r>
            <a:r>
              <a:rPr lang="nl-BE" sz="2400" i="1" dirty="0" err="1">
                <a:solidFill>
                  <a:srgbClr val="0070C0"/>
                </a:solidFill>
              </a:rPr>
              <a:t>Zelotes</a:t>
            </a:r>
            <a:r>
              <a:rPr lang="nl-BE" sz="2400" i="1" dirty="0">
                <a:solidFill>
                  <a:srgbClr val="0070C0"/>
                </a:solidFill>
              </a:rPr>
              <a:t>, en Judas, de broer van Jakobus.</a:t>
            </a:r>
          </a:p>
          <a:p>
            <a:pPr algn="just"/>
            <a:r>
              <a:rPr lang="nl-BE" sz="2400" i="1" dirty="0">
                <a:solidFill>
                  <a:srgbClr val="0070C0"/>
                </a:solidFill>
              </a:rPr>
              <a:t>[14] Deze bleven allen eensgezind volharden in het bidden en smeken, met de vrouwen en Maria, de moeder van Jezus, en met Zijn broers. </a:t>
            </a:r>
          </a:p>
          <a:p>
            <a:pPr algn="just"/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67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334FD8-CC6A-490D-9B87-98B5964CC8CC}"/>
              </a:ext>
            </a:extLst>
          </p:cNvPr>
          <p:cNvSpPr txBox="1"/>
          <p:nvPr/>
        </p:nvSpPr>
        <p:spPr>
          <a:xfrm>
            <a:off x="2683376" y="0"/>
            <a:ext cx="7334012" cy="584775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Jeruzalem in de tijd van Jezus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B339DB6-41CB-4BED-AFE0-B3C7739DD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1333" y="700902"/>
            <a:ext cx="3785846" cy="5981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C27335C-7085-4840-A99D-2C8D4C4954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3374" y="689566"/>
            <a:ext cx="4579289" cy="6004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3550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334FD8-CC6A-490D-9B87-98B5964CC8CC}"/>
              </a:ext>
            </a:extLst>
          </p:cNvPr>
          <p:cNvSpPr txBox="1"/>
          <p:nvPr/>
        </p:nvSpPr>
        <p:spPr>
          <a:xfrm>
            <a:off x="713634" y="1062303"/>
            <a:ext cx="10764732" cy="2431435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rgbClr val="C00000"/>
                </a:solidFill>
              </a:rPr>
              <a:t>Verbonden in Christus – het vroege christendom</a:t>
            </a:r>
          </a:p>
          <a:p>
            <a:pPr algn="just"/>
            <a:endParaRPr lang="nl-NL" dirty="0">
              <a:solidFill>
                <a:srgbClr val="000000"/>
              </a:solidFill>
            </a:endParaRPr>
          </a:p>
          <a:p>
            <a:pPr marL="357188" indent="-357188" algn="just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000000"/>
                </a:solidFill>
              </a:rPr>
              <a:t>Het ontstaan van de eerste gemeenschap</a:t>
            </a:r>
            <a:r>
              <a:rPr lang="nl-NL" dirty="0">
                <a:solidFill>
                  <a:srgbClr val="000000"/>
                </a:solidFill>
              </a:rPr>
              <a:t>: de discipelen van Jezus na de Hemelvaart van Christus (</a:t>
            </a:r>
            <a:r>
              <a:rPr lang="nl-NL" b="1" dirty="0">
                <a:solidFill>
                  <a:srgbClr val="000000"/>
                </a:solidFill>
              </a:rPr>
              <a:t>Lukas 24</a:t>
            </a:r>
            <a:r>
              <a:rPr lang="nl-NL" dirty="0">
                <a:solidFill>
                  <a:srgbClr val="000000"/>
                </a:solidFill>
              </a:rPr>
              <a:t>)</a:t>
            </a:r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2400" b="1" i="1" dirty="0">
                <a:solidFill>
                  <a:srgbClr val="0070C0"/>
                </a:solidFill>
              </a:rPr>
              <a:t>Lukas 24:53 [HSV] (De hemelvaart)</a:t>
            </a:r>
          </a:p>
          <a:p>
            <a:pPr algn="just"/>
            <a:r>
              <a:rPr lang="nl-BE" sz="2400" i="1" dirty="0">
                <a:solidFill>
                  <a:srgbClr val="0070C0"/>
                </a:solidFill>
              </a:rPr>
              <a:t>[53] En zij waren voortdurend in de tempel, terwijl ze God loofden en dankten. Amen.</a:t>
            </a:r>
          </a:p>
          <a:p>
            <a:pPr algn="just"/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28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334FD8-CC6A-490D-9B87-98B5964CC8CC}"/>
              </a:ext>
            </a:extLst>
          </p:cNvPr>
          <p:cNvSpPr txBox="1"/>
          <p:nvPr/>
        </p:nvSpPr>
        <p:spPr>
          <a:xfrm>
            <a:off x="1218721" y="135791"/>
            <a:ext cx="10342196" cy="658641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rgbClr val="C00000"/>
                </a:solidFill>
              </a:rPr>
              <a:t>Verbonden in Christus – het vroege christendom</a:t>
            </a:r>
          </a:p>
          <a:p>
            <a:pPr algn="just"/>
            <a:endParaRPr lang="nl-NL" dirty="0">
              <a:solidFill>
                <a:srgbClr val="000000"/>
              </a:solidFill>
            </a:endParaRPr>
          </a:p>
          <a:p>
            <a:pPr marL="357188" indent="-357188" algn="just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</a:rPr>
              <a:t>De kenmerken van de eerste gemeenschap van discipelen van Jezus (</a:t>
            </a:r>
            <a:r>
              <a:rPr lang="nl-NL" b="1" dirty="0">
                <a:solidFill>
                  <a:srgbClr val="000000"/>
                </a:solidFill>
              </a:rPr>
              <a:t>Handelingen 2</a:t>
            </a:r>
            <a:r>
              <a:rPr lang="nl-NL" dirty="0">
                <a:solidFill>
                  <a:srgbClr val="000000"/>
                </a:solidFill>
              </a:rPr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2400" b="1" i="1" dirty="0">
                <a:solidFill>
                  <a:srgbClr val="0070C0"/>
                </a:solidFill>
              </a:rPr>
              <a:t>Handelingen 2:41-42;44-47 [HSV] (De eerste bekeerden)</a:t>
            </a:r>
          </a:p>
          <a:p>
            <a:pPr algn="just"/>
            <a:r>
              <a:rPr lang="nl-BE" sz="2400" i="1" dirty="0">
                <a:solidFill>
                  <a:srgbClr val="0070C0"/>
                </a:solidFill>
              </a:rPr>
              <a:t>[41] Zij nu die zijn woord met vreugde aannamen, werden gedoopt; en ongeveer drieduizend zielen werden er op die dag aan hen toegevoegd.</a:t>
            </a:r>
          </a:p>
          <a:p>
            <a:pPr algn="just"/>
            <a:r>
              <a:rPr lang="nl-BE" sz="2400" i="1" dirty="0">
                <a:solidFill>
                  <a:srgbClr val="0070C0"/>
                </a:solidFill>
              </a:rPr>
              <a:t>[42] En zij volhardden in de leer van de apostelen en in de gemeenschap, in het breken van het brood en in de gebeden.</a:t>
            </a:r>
          </a:p>
          <a:p>
            <a:pPr algn="just"/>
            <a:r>
              <a:rPr lang="nl-BE" sz="2400" i="1" dirty="0">
                <a:solidFill>
                  <a:srgbClr val="0070C0"/>
                </a:solidFill>
              </a:rPr>
              <a:t>[44] En allen die geloofden, waren bijeen en hadden alle dingen gemeenschappelijk;</a:t>
            </a:r>
          </a:p>
          <a:p>
            <a:pPr algn="just"/>
            <a:r>
              <a:rPr lang="nl-BE" sz="2400" i="1" dirty="0">
                <a:solidFill>
                  <a:srgbClr val="0070C0"/>
                </a:solidFill>
              </a:rPr>
              <a:t>[45] en zij verkochten hun bezittingen en eigendommen en verdeelden die onder allen, naar dat ieder nodig had.</a:t>
            </a:r>
          </a:p>
          <a:p>
            <a:pPr algn="just"/>
            <a:r>
              <a:rPr lang="nl-BE" sz="2400" i="1" dirty="0">
                <a:solidFill>
                  <a:srgbClr val="0070C0"/>
                </a:solidFill>
              </a:rPr>
              <a:t>[46] En zij bleven dagelijks eensgezind in de tempel bijeenkomen, en terwijl zij van huis tot huis brood braken, namen zij gezamenlijk voedsel tot zich, met vreugde en in eenvoud van hart;</a:t>
            </a:r>
          </a:p>
          <a:p>
            <a:pPr algn="just"/>
            <a:r>
              <a:rPr lang="nl-BE" sz="2400" i="1" dirty="0">
                <a:solidFill>
                  <a:srgbClr val="0070C0"/>
                </a:solidFill>
              </a:rPr>
              <a:t>[47] en zij loofden God en vonden genade bij heel het volk. En de Heere voegde dagelijks mensen die zalig werden, aan de gemeente toe.</a:t>
            </a:r>
          </a:p>
          <a:p>
            <a:pPr algn="just"/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243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334FD8-CC6A-490D-9B87-98B5964CC8CC}"/>
              </a:ext>
            </a:extLst>
          </p:cNvPr>
          <p:cNvSpPr txBox="1"/>
          <p:nvPr/>
        </p:nvSpPr>
        <p:spPr>
          <a:xfrm>
            <a:off x="1218721" y="135791"/>
            <a:ext cx="10342196" cy="575542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rgbClr val="C00000"/>
                </a:solidFill>
              </a:rPr>
              <a:t>Verbonden in Christus – het vroege christendom</a:t>
            </a:r>
          </a:p>
          <a:p>
            <a:pPr algn="just"/>
            <a:endParaRPr lang="nl-NL" dirty="0">
              <a:solidFill>
                <a:srgbClr val="000000"/>
              </a:solidFill>
            </a:endParaRPr>
          </a:p>
          <a:p>
            <a:pPr marL="357188" indent="-357188" algn="just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</a:rPr>
              <a:t>De kenmerken van de eerste gemeenschap van discipelen van Jezus (</a:t>
            </a:r>
            <a:r>
              <a:rPr lang="nl-NL" b="1" dirty="0">
                <a:solidFill>
                  <a:srgbClr val="000000"/>
                </a:solidFill>
              </a:rPr>
              <a:t>Handelingen 4</a:t>
            </a:r>
            <a:r>
              <a:rPr lang="nl-NL" dirty="0">
                <a:solidFill>
                  <a:srgbClr val="000000"/>
                </a:solidFill>
              </a:rPr>
              <a:t>)</a:t>
            </a:r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2400" b="1" i="1" dirty="0">
                <a:solidFill>
                  <a:srgbClr val="0070C0"/>
                </a:solidFill>
              </a:rPr>
              <a:t>Handelingen 4:32-35 [HSV] (vrijwillige gemeenschap van goederen bij de eerste christenen)</a:t>
            </a:r>
          </a:p>
          <a:p>
            <a:pPr algn="just"/>
            <a:r>
              <a:rPr lang="nl-BE" sz="2400" i="1" dirty="0">
                <a:solidFill>
                  <a:srgbClr val="0070C0"/>
                </a:solidFill>
              </a:rPr>
              <a:t>[32] En de menigte van hen die geloofden, was één van hart en één van ziel; en niemand zei dat iets van wat hij bezat, van hemzelf was, maar alles hadden zij gemeenschappelijk.</a:t>
            </a:r>
          </a:p>
          <a:p>
            <a:pPr algn="just"/>
            <a:r>
              <a:rPr lang="nl-BE" sz="2400" i="1" dirty="0">
                <a:solidFill>
                  <a:srgbClr val="0070C0"/>
                </a:solidFill>
              </a:rPr>
              <a:t>[33] En de apostelen legden met grote kracht getuigenis af van de opstanding van de Heere Jezus; en er was grote genade over hen allen.</a:t>
            </a:r>
          </a:p>
          <a:p>
            <a:pPr algn="just"/>
            <a:r>
              <a:rPr lang="nl-BE" sz="2400" i="1" dirty="0">
                <a:solidFill>
                  <a:srgbClr val="0070C0"/>
                </a:solidFill>
              </a:rPr>
              <a:t>[34] Want er was ook niemand onder hen die gebrek leed; want allen die landerijen of huizen bezaten, verkochten die en legden die aan de voeten van de apostelen.</a:t>
            </a:r>
          </a:p>
          <a:p>
            <a:pPr algn="just"/>
            <a:r>
              <a:rPr lang="nl-BE" sz="2400" i="1" dirty="0">
                <a:solidFill>
                  <a:srgbClr val="0070C0"/>
                </a:solidFill>
              </a:rPr>
              <a:t>[35] En aan ieder werd uitgedeeld naar dat men nodig had.</a:t>
            </a:r>
          </a:p>
          <a:p>
            <a:pPr algn="just"/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425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334FD8-CC6A-490D-9B87-98B5964CC8CC}"/>
              </a:ext>
            </a:extLst>
          </p:cNvPr>
          <p:cNvSpPr txBox="1"/>
          <p:nvPr/>
        </p:nvSpPr>
        <p:spPr>
          <a:xfrm>
            <a:off x="797521" y="89624"/>
            <a:ext cx="10900900" cy="861774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rgbClr val="C00000"/>
                </a:solidFill>
              </a:rPr>
              <a:t>Mondiale verdeling godsdiensten</a:t>
            </a:r>
            <a:endParaRPr lang="nl-NL" dirty="0">
              <a:solidFill>
                <a:srgbClr val="000000"/>
              </a:solidFill>
            </a:endParaRPr>
          </a:p>
          <a:p>
            <a:pPr marL="357188" indent="-357188" algn="just">
              <a:buFont typeface="Arial" panose="020B0604020202020204" pitchFamily="34" charset="0"/>
              <a:buChar char="•"/>
            </a:pPr>
            <a:r>
              <a:rPr lang="nl-NL" b="1" i="1" dirty="0">
                <a:solidFill>
                  <a:srgbClr val="0070C0"/>
                </a:solidFill>
              </a:rPr>
              <a:t>Bron: </a:t>
            </a:r>
            <a:r>
              <a:rPr lang="nl-NL" i="1" dirty="0">
                <a:solidFill>
                  <a:srgbClr val="0070C0"/>
                </a:solidFill>
                <a:hlinkClick r:id="rId4"/>
              </a:rPr>
              <a:t>https://maken.wikiwijs.nl/userfiles/e5ccf73fec6867396279ba56a7f08ec3d5481e4e.jpg</a:t>
            </a:r>
            <a:endParaRPr lang="nl-NL" dirty="0"/>
          </a:p>
        </p:txBody>
      </p:sp>
      <p:pic>
        <p:nvPicPr>
          <p:cNvPr id="4" name="Afbeelding 3" descr="Afbeelding met kaart&#10;&#10;Automatisch gegenereerde beschrijving">
            <a:extLst>
              <a:ext uri="{FF2B5EF4-FFF2-40B4-BE49-F238E27FC236}">
                <a16:creationId xmlns:a16="http://schemas.microsoft.com/office/drawing/2014/main" id="{6BE00882-1324-4AE0-8CE7-2F795B4F65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683" y="1060472"/>
            <a:ext cx="9499115" cy="570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16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334FD8-CC6A-490D-9B87-98B5964CC8CC}"/>
              </a:ext>
            </a:extLst>
          </p:cNvPr>
          <p:cNvSpPr txBox="1"/>
          <p:nvPr/>
        </p:nvSpPr>
        <p:spPr>
          <a:xfrm>
            <a:off x="797521" y="89624"/>
            <a:ext cx="10900900" cy="861774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rgbClr val="C00000"/>
                </a:solidFill>
              </a:rPr>
              <a:t>Christenvervolging anno 2022</a:t>
            </a:r>
            <a:endParaRPr lang="nl-NL" dirty="0">
              <a:solidFill>
                <a:srgbClr val="000000"/>
              </a:solidFill>
            </a:endParaRPr>
          </a:p>
          <a:p>
            <a:pPr marL="357188" indent="-357188" algn="just">
              <a:buFont typeface="Arial" panose="020B0604020202020204" pitchFamily="34" charset="0"/>
              <a:buChar char="•"/>
            </a:pPr>
            <a:r>
              <a:rPr lang="nl-NL" b="1" i="1" dirty="0">
                <a:solidFill>
                  <a:srgbClr val="0070C0"/>
                </a:solidFill>
              </a:rPr>
              <a:t>Bron: </a:t>
            </a:r>
            <a:r>
              <a:rPr lang="nl-NL" i="1" dirty="0">
                <a:solidFill>
                  <a:srgbClr val="0070C0"/>
                </a:solidFill>
                <a:hlinkClick r:id="rId4"/>
              </a:rPr>
              <a:t>https://beam.eo.nl/artikel/ranglijst-christenvervolging-2022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BE00882-1324-4AE0-8CE7-2F795B4F65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807" y="1161907"/>
            <a:ext cx="9726722" cy="5473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4695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334FD8-CC6A-490D-9B87-98B5964CC8CC}"/>
              </a:ext>
            </a:extLst>
          </p:cNvPr>
          <p:cNvSpPr txBox="1"/>
          <p:nvPr/>
        </p:nvSpPr>
        <p:spPr>
          <a:xfrm>
            <a:off x="797521" y="89624"/>
            <a:ext cx="10900900" cy="861774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rgbClr val="C00000"/>
                </a:solidFill>
              </a:rPr>
              <a:t>Godsdienst in België?</a:t>
            </a:r>
            <a:endParaRPr lang="nl-NL" dirty="0">
              <a:solidFill>
                <a:srgbClr val="000000"/>
              </a:solidFill>
            </a:endParaRPr>
          </a:p>
          <a:p>
            <a:pPr marL="357188" indent="-357188" algn="just">
              <a:buFont typeface="Arial" panose="020B0604020202020204" pitchFamily="34" charset="0"/>
              <a:buChar char="•"/>
            </a:pPr>
            <a:r>
              <a:rPr lang="nl-NL" b="1" i="1" dirty="0">
                <a:solidFill>
                  <a:srgbClr val="0070C0"/>
                </a:solidFill>
              </a:rPr>
              <a:t>Bron: </a:t>
            </a:r>
            <a:r>
              <a:rPr lang="nl-NL" i="1" dirty="0">
                <a:solidFill>
                  <a:srgbClr val="0070C0"/>
                </a:solidFill>
                <a:hlinkClick r:id="rId4"/>
              </a:rPr>
              <a:t>https://www.vrt.be/vrtnws/nl/2020/07/23/overzicht-levensbeschouwingen/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BE00882-1324-4AE0-8CE7-2F795B4F65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2188" y="1106906"/>
            <a:ext cx="7638421" cy="5603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4944911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871</Words>
  <Application>Microsoft Office PowerPoint</Application>
  <PresentationFormat>Breedbeeld</PresentationFormat>
  <Paragraphs>72</Paragraphs>
  <Slides>13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Franky Loret</dc:creator>
  <cp:lastModifiedBy>Franky Loret</cp:lastModifiedBy>
  <cp:revision>942</cp:revision>
  <cp:lastPrinted>2022-08-11T07:43:49Z</cp:lastPrinted>
  <dcterms:created xsi:type="dcterms:W3CDTF">2018-09-23T12:23:26Z</dcterms:created>
  <dcterms:modified xsi:type="dcterms:W3CDTF">2022-08-11T13:39:33Z</dcterms:modified>
</cp:coreProperties>
</file>